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0" r:id="rId1"/>
    <p:sldMasterId id="2147483707" r:id="rId2"/>
    <p:sldMasterId id="2147483712" r:id="rId3"/>
    <p:sldMasterId id="2147483703" r:id="rId4"/>
    <p:sldMasterId id="2147483723" r:id="rId5"/>
  </p:sldMasterIdLst>
  <p:notesMasterIdLst>
    <p:notesMasterId r:id="rId22"/>
  </p:notesMasterIdLst>
  <p:handoutMasterIdLst>
    <p:handoutMasterId r:id="rId23"/>
  </p:handoutMasterIdLst>
  <p:sldIdLst>
    <p:sldId id="1025" r:id="rId6"/>
    <p:sldId id="1044" r:id="rId7"/>
    <p:sldId id="1049" r:id="rId8"/>
    <p:sldId id="1042" r:id="rId9"/>
    <p:sldId id="1050" r:id="rId10"/>
    <p:sldId id="1043" r:id="rId11"/>
    <p:sldId id="1033" r:id="rId12"/>
    <p:sldId id="1047" r:id="rId13"/>
    <p:sldId id="1051" r:id="rId14"/>
    <p:sldId id="1038" r:id="rId15"/>
    <p:sldId id="1052" r:id="rId16"/>
    <p:sldId id="1053" r:id="rId17"/>
    <p:sldId id="1037" r:id="rId18"/>
    <p:sldId id="1035" r:id="rId19"/>
    <p:sldId id="1036" r:id="rId20"/>
    <p:sldId id="1031" r:id="rId21"/>
  </p:sldIdLst>
  <p:sldSz cx="9144000" cy="6858000" type="screen4x3"/>
  <p:notesSz cx="6797675" cy="9926638"/>
  <p:embeddedFontLst>
    <p:embeddedFont>
      <p:font typeface="Montserrat" panose="00000500000000000000" pitchFamily="2" charset="0"/>
      <p:regular r:id="rId24"/>
      <p:bold r:id="rId25"/>
      <p:italic r:id="rId26"/>
      <p:boldItalic r:id="rId27"/>
    </p:embeddedFont>
    <p:embeddedFont>
      <p:font typeface="Montserrat Light" panose="00000400000000000000" pitchFamily="2" charset="0"/>
      <p:regular r:id="rId28"/>
      <p:italic r:id="rId29"/>
    </p:embeddedFont>
    <p:embeddedFont>
      <p:font typeface="Montserrat SemiBold" panose="00000700000000000000" pitchFamily="2" charset="0"/>
      <p:bold r:id="rId30"/>
      <p:boldItalic r:id="rId3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067"/>
    <a:srgbClr val="006E44"/>
    <a:srgbClr val="76B82A"/>
    <a:srgbClr val="FFFFFF"/>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6E6E6"/>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127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712" autoAdjust="0"/>
  </p:normalViewPr>
  <p:slideViewPr>
    <p:cSldViewPr snapToGrid="0">
      <p:cViewPr>
        <p:scale>
          <a:sx n="75" d="100"/>
          <a:sy n="75" d="100"/>
        </p:scale>
        <p:origin x="1272" y="43"/>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31DB4D5-21B4-4B87-88FC-05CD5D727D5F}"/>
              </a:ext>
            </a:extLst>
          </p:cNvPr>
          <p:cNvSpPr>
            <a:spLocks noGrp="1"/>
          </p:cNvSpPr>
          <p:nvPr>
            <p:ph type="hdr" sz="quarter"/>
          </p:nvPr>
        </p:nvSpPr>
        <p:spPr>
          <a:xfrm>
            <a:off x="1" y="0"/>
            <a:ext cx="2946400" cy="496888"/>
          </a:xfrm>
          <a:prstGeom prst="rect">
            <a:avLst/>
          </a:prstGeom>
        </p:spPr>
        <p:txBody>
          <a:bodyPr vert="horz" lIns="91426" tIns="45713" rIns="91426" bIns="45713" rtlCol="0"/>
          <a:lstStyle>
            <a:lvl1pPr algn="l">
              <a:defRPr sz="1200"/>
            </a:lvl1pPr>
          </a:lstStyle>
          <a:p>
            <a:endParaRPr lang="de-AT"/>
          </a:p>
        </p:txBody>
      </p:sp>
      <p:sp>
        <p:nvSpPr>
          <p:cNvPr id="3" name="Datumsplatzhalter 2">
            <a:extLst>
              <a:ext uri="{FF2B5EF4-FFF2-40B4-BE49-F238E27FC236}">
                <a16:creationId xmlns:a16="http://schemas.microsoft.com/office/drawing/2014/main" id="{6E5A24F9-5798-4C71-840A-03EF684FFE18}"/>
              </a:ext>
            </a:extLst>
          </p:cNvPr>
          <p:cNvSpPr>
            <a:spLocks noGrp="1"/>
          </p:cNvSpPr>
          <p:nvPr>
            <p:ph type="dt" sz="quarter" idx="1"/>
          </p:nvPr>
        </p:nvSpPr>
        <p:spPr>
          <a:xfrm>
            <a:off x="3849689" y="0"/>
            <a:ext cx="2946400" cy="496888"/>
          </a:xfrm>
          <a:prstGeom prst="rect">
            <a:avLst/>
          </a:prstGeom>
        </p:spPr>
        <p:txBody>
          <a:bodyPr vert="horz" lIns="91426" tIns="45713" rIns="91426" bIns="45713" rtlCol="0"/>
          <a:lstStyle>
            <a:lvl1pPr algn="r">
              <a:defRPr sz="1200"/>
            </a:lvl1pPr>
          </a:lstStyle>
          <a:p>
            <a:fld id="{0B81D028-65C4-4F78-BB63-D230BFB54B66}" type="datetimeFigureOut">
              <a:rPr lang="de-AT" smtClean="0"/>
              <a:t>22.07.2024</a:t>
            </a:fld>
            <a:endParaRPr lang="de-AT"/>
          </a:p>
        </p:txBody>
      </p:sp>
      <p:sp>
        <p:nvSpPr>
          <p:cNvPr id="4" name="Fußzeilenplatzhalter 3">
            <a:extLst>
              <a:ext uri="{FF2B5EF4-FFF2-40B4-BE49-F238E27FC236}">
                <a16:creationId xmlns:a16="http://schemas.microsoft.com/office/drawing/2014/main" id="{E0CFFACC-A110-4476-AF75-332FAE6C8CDA}"/>
              </a:ext>
            </a:extLst>
          </p:cNvPr>
          <p:cNvSpPr>
            <a:spLocks noGrp="1"/>
          </p:cNvSpPr>
          <p:nvPr>
            <p:ph type="ftr" sz="quarter" idx="2"/>
          </p:nvPr>
        </p:nvSpPr>
        <p:spPr>
          <a:xfrm>
            <a:off x="1" y="9429750"/>
            <a:ext cx="2946400" cy="496888"/>
          </a:xfrm>
          <a:prstGeom prst="rect">
            <a:avLst/>
          </a:prstGeom>
        </p:spPr>
        <p:txBody>
          <a:bodyPr vert="horz" lIns="91426" tIns="45713" rIns="91426" bIns="45713"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C6FE4DFA-29D5-4640-8FAB-F2F3E1CE1FB6}"/>
              </a:ext>
            </a:extLst>
          </p:cNvPr>
          <p:cNvSpPr>
            <a:spLocks noGrp="1"/>
          </p:cNvSpPr>
          <p:nvPr>
            <p:ph type="sldNum" sz="quarter" idx="3"/>
          </p:nvPr>
        </p:nvSpPr>
        <p:spPr>
          <a:xfrm>
            <a:off x="3849689" y="9429750"/>
            <a:ext cx="2946400" cy="496888"/>
          </a:xfrm>
          <a:prstGeom prst="rect">
            <a:avLst/>
          </a:prstGeom>
        </p:spPr>
        <p:txBody>
          <a:bodyPr vert="horz" lIns="91426" tIns="45713" rIns="91426" bIns="45713" rtlCol="0" anchor="b"/>
          <a:lstStyle>
            <a:lvl1pPr algn="r">
              <a:defRPr sz="1200"/>
            </a:lvl1pPr>
          </a:lstStyle>
          <a:p>
            <a:fld id="{20BF3DFE-751D-46EC-A19D-58B327620190}" type="slidenum">
              <a:rPr lang="de-AT" smtClean="0"/>
              <a:t>‹Nr.›</a:t>
            </a:fld>
            <a:endParaRPr lang="de-AT"/>
          </a:p>
        </p:txBody>
      </p:sp>
    </p:spTree>
    <p:extLst>
      <p:ext uri="{BB962C8B-B14F-4D97-AF65-F5344CB8AC3E}">
        <p14:creationId xmlns:p14="http://schemas.microsoft.com/office/powerpoint/2010/main" val="244900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917575" y="744538"/>
            <a:ext cx="4962525" cy="3722687"/>
          </a:xfrm>
          <a:prstGeom prst="rect">
            <a:avLst/>
          </a:prstGeom>
        </p:spPr>
        <p:txBody>
          <a:bodyPr lIns="91426" tIns="45713" rIns="91426" bIns="45713"/>
          <a:lstStyle/>
          <a:p>
            <a:endParaRPr/>
          </a:p>
        </p:txBody>
      </p:sp>
      <p:sp>
        <p:nvSpPr>
          <p:cNvPr id="57" name="Shape 57"/>
          <p:cNvSpPr>
            <a:spLocks noGrp="1"/>
          </p:cNvSpPr>
          <p:nvPr>
            <p:ph type="body" sz="quarter" idx="1"/>
          </p:nvPr>
        </p:nvSpPr>
        <p:spPr>
          <a:xfrm>
            <a:off x="906357" y="4715154"/>
            <a:ext cx="4984962" cy="4466987"/>
          </a:xfrm>
          <a:prstGeom prst="rect">
            <a:avLst/>
          </a:prstGeom>
        </p:spPr>
        <p:txBody>
          <a:bodyPr lIns="91426" tIns="45713" rIns="91426" bIns="45713"/>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6498F94A-AB1D-4623-A2DC-F20AF97475ED}" type="slidenum">
              <a:rPr lang="de-AT" smtClean="0"/>
              <a:t>16</a:t>
            </a:fld>
            <a:endParaRPr lang="de-AT"/>
          </a:p>
        </p:txBody>
      </p:sp>
    </p:spTree>
    <p:extLst>
      <p:ext uri="{BB962C8B-B14F-4D97-AF65-F5344CB8AC3E}">
        <p14:creationId xmlns:p14="http://schemas.microsoft.com/office/powerpoint/2010/main" val="2109031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18" name="Titel 1">
            <a:extLst>
              <a:ext uri="{FF2B5EF4-FFF2-40B4-BE49-F238E27FC236}">
                <a16:creationId xmlns:a16="http://schemas.microsoft.com/office/drawing/2014/main" id="{8D25147C-DE0A-CC38-3ACC-649F43CBAADD}"/>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207723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Google Shape;167;p27">
            <a:extLst>
              <a:ext uri="{FF2B5EF4-FFF2-40B4-BE49-F238E27FC236}">
                <a16:creationId xmlns:a16="http://schemas.microsoft.com/office/drawing/2014/main" id="{D28CC898-E9A6-5685-39EB-655E50AE8536}"/>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6" name="Bild 9">
            <a:extLst>
              <a:ext uri="{FF2B5EF4-FFF2-40B4-BE49-F238E27FC236}">
                <a16:creationId xmlns:a16="http://schemas.microsoft.com/office/drawing/2014/main" id="{7B786F13-0D09-C4A2-9C43-B4E92C8060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7" name="Textplatzhalter 14">
            <a:extLst>
              <a:ext uri="{FF2B5EF4-FFF2-40B4-BE49-F238E27FC236}">
                <a16:creationId xmlns:a16="http://schemas.microsoft.com/office/drawing/2014/main" id="{AB9CBD36-36A4-B647-E4B3-A7BB15BE6225}"/>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8" name="Titel 1">
            <a:extLst>
              <a:ext uri="{FF2B5EF4-FFF2-40B4-BE49-F238E27FC236}">
                <a16:creationId xmlns:a16="http://schemas.microsoft.com/office/drawing/2014/main" id="{6D648637-BB42-4A5E-1116-2E916219B729}"/>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76560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pic>
        <p:nvPicPr>
          <p:cNvPr id="8" name="Bild 6">
            <a:extLst>
              <a:ext uri="{FF2B5EF4-FFF2-40B4-BE49-F238E27FC236}">
                <a16:creationId xmlns:a16="http://schemas.microsoft.com/office/drawing/2014/main" id="{53B10645-E534-7165-9CE6-6D6B4E8549A3}"/>
              </a:ext>
            </a:extLst>
          </p:cNvPr>
          <p:cNvPicPr>
            <a:picLocks noChangeAspect="1"/>
          </p:cNvPicPr>
          <p:nvPr userDrawn="1"/>
        </p:nvPicPr>
        <p:blipFill rotWithShape="1">
          <a:blip r:embed="rId2"/>
          <a:srcRect l="-9" t="6394" r="67115" b="41914"/>
          <a:stretch/>
        </p:blipFill>
        <p:spPr>
          <a:xfrm>
            <a:off x="0" y="0"/>
            <a:ext cx="3024000" cy="3566950"/>
          </a:xfrm>
          <a:prstGeom prst="rect">
            <a:avLst/>
          </a:prstGeom>
        </p:spPr>
      </p:pic>
      <p:pic>
        <p:nvPicPr>
          <p:cNvPr id="9" name="Bild 6">
            <a:extLst>
              <a:ext uri="{FF2B5EF4-FFF2-40B4-BE49-F238E27FC236}">
                <a16:creationId xmlns:a16="http://schemas.microsoft.com/office/drawing/2014/main" id="{6BA46C16-777B-5493-457D-F72CA5C2FBB5}"/>
              </a:ext>
            </a:extLst>
          </p:cNvPr>
          <p:cNvPicPr>
            <a:picLocks noChangeAspect="1"/>
          </p:cNvPicPr>
          <p:nvPr userDrawn="1"/>
        </p:nvPicPr>
        <p:blipFill rotWithShape="1">
          <a:blip r:embed="rId2"/>
          <a:srcRect l="33383" t="6394" r="33723" b="41914"/>
          <a:stretch/>
        </p:blipFill>
        <p:spPr>
          <a:xfrm>
            <a:off x="3057245" y="-664"/>
            <a:ext cx="3024560" cy="3567600"/>
          </a:xfrm>
          <a:prstGeom prst="rect">
            <a:avLst/>
          </a:prstGeom>
        </p:spPr>
      </p:pic>
      <p:pic>
        <p:nvPicPr>
          <p:cNvPr id="10" name="Bild 6">
            <a:extLst>
              <a:ext uri="{FF2B5EF4-FFF2-40B4-BE49-F238E27FC236}">
                <a16:creationId xmlns:a16="http://schemas.microsoft.com/office/drawing/2014/main" id="{30DC1252-3EF2-8E27-CF1A-BC58AADA2FDF}"/>
              </a:ext>
            </a:extLst>
          </p:cNvPr>
          <p:cNvPicPr>
            <a:picLocks noChangeAspect="1"/>
          </p:cNvPicPr>
          <p:nvPr userDrawn="1"/>
        </p:nvPicPr>
        <p:blipFill rotWithShape="1">
          <a:blip r:embed="rId2"/>
          <a:srcRect l="66776" t="6394" r="329" b="41914"/>
          <a:stretch/>
        </p:blipFill>
        <p:spPr>
          <a:xfrm>
            <a:off x="6115050" y="0"/>
            <a:ext cx="3024000" cy="3566936"/>
          </a:xfrm>
          <a:prstGeom prst="rect">
            <a:avLst/>
          </a:prstGeom>
        </p:spPr>
      </p:pic>
      <p:pic>
        <p:nvPicPr>
          <p:cNvPr id="2" name="Bild 9">
            <a:extLst>
              <a:ext uri="{FF2B5EF4-FFF2-40B4-BE49-F238E27FC236}">
                <a16:creationId xmlns:a16="http://schemas.microsoft.com/office/drawing/2014/main" id="{7A65D4EF-A711-8F71-2818-0A67BF6ECE5D}"/>
              </a:ext>
            </a:extLst>
          </p:cNvPr>
          <p:cNvPicPr>
            <a:picLocks noChangeAspect="1"/>
          </p:cNvPicPr>
          <p:nvPr userDrawn="1"/>
        </p:nvPicPr>
        <p:blipFill>
          <a:blip r:embed="rId3" cstate="print">
            <a:alphaModFix amt="85000"/>
            <a:extLst>
              <a:ext uri="{28A0092B-C50C-407E-A947-70E740481C1C}">
                <a14:useLocalDpi xmlns:a14="http://schemas.microsoft.com/office/drawing/2010/main" val="0"/>
              </a:ext>
            </a:extLst>
          </a:blip>
          <a:stretch>
            <a:fillRect/>
          </a:stretch>
        </p:blipFill>
        <p:spPr>
          <a:xfrm>
            <a:off x="221909" y="1169396"/>
            <a:ext cx="2568676" cy="1220121"/>
          </a:xfrm>
          <a:prstGeom prst="rect">
            <a:avLst/>
          </a:prstGeom>
        </p:spPr>
      </p:pic>
    </p:spTree>
    <p:extLst>
      <p:ext uri="{BB962C8B-B14F-4D97-AF65-F5344CB8AC3E}">
        <p14:creationId xmlns:p14="http://schemas.microsoft.com/office/powerpoint/2010/main" val="118329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9413C029-F447-FFAF-FE32-73E558FA4562}"/>
              </a:ext>
            </a:extLst>
          </p:cNvPr>
          <p:cNvSpPr/>
          <p:nvPr userDrawn="1"/>
        </p:nvSpPr>
        <p:spPr>
          <a:xfrm>
            <a:off x="8661200" y="2103200"/>
            <a:ext cx="482800" cy="2651600"/>
          </a:xfrm>
          <a:prstGeom prst="rect">
            <a:avLst/>
          </a:prstGeom>
          <a:solidFill>
            <a:srgbClr val="006E44">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76F646B5-A698-DB87-7262-0E711B2741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10" name="Textplatzhalter 14">
            <a:extLst>
              <a:ext uri="{FF2B5EF4-FFF2-40B4-BE49-F238E27FC236}">
                <a16:creationId xmlns:a16="http://schemas.microsoft.com/office/drawing/2014/main" id="{F4C2B8A0-4252-5454-733F-F622A8475630}"/>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1" name="Titel 1">
            <a:extLst>
              <a:ext uri="{FF2B5EF4-FFF2-40B4-BE49-F238E27FC236}">
                <a16:creationId xmlns:a16="http://schemas.microsoft.com/office/drawing/2014/main" id="{2C6AA00E-9A21-2FFF-B1CB-F4D3400D63D8}"/>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2803682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18" name="Titel 1">
            <a:extLst>
              <a:ext uri="{FF2B5EF4-FFF2-40B4-BE49-F238E27FC236}">
                <a16:creationId xmlns:a16="http://schemas.microsoft.com/office/drawing/2014/main" id="{8D25147C-DE0A-CC38-3ACC-649F43CBAADD}"/>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833539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18" name="Titel 1">
            <a:extLst>
              <a:ext uri="{FF2B5EF4-FFF2-40B4-BE49-F238E27FC236}">
                <a16:creationId xmlns:a16="http://schemas.microsoft.com/office/drawing/2014/main" id="{8D25147C-DE0A-CC38-3ACC-649F43CBAADD}"/>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0845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006E44">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2" name="Content Placeholder 2">
            <a:extLst>
              <a:ext uri="{FF2B5EF4-FFF2-40B4-BE49-F238E27FC236}">
                <a16:creationId xmlns:a16="http://schemas.microsoft.com/office/drawing/2014/main" id="{822B2ACF-C9CF-BE8C-836B-FB4F22446503}"/>
              </a:ext>
            </a:extLst>
          </p:cNvPr>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itel 1">
            <a:extLst>
              <a:ext uri="{FF2B5EF4-FFF2-40B4-BE49-F238E27FC236}">
                <a16:creationId xmlns:a16="http://schemas.microsoft.com/office/drawing/2014/main" id="{6B6C12F2-F2FF-1195-35F5-0EE423A7A925}"/>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399615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498BB6">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2" name="Content Placeholder 2">
            <a:extLst>
              <a:ext uri="{FF2B5EF4-FFF2-40B4-BE49-F238E27FC236}">
                <a16:creationId xmlns:a16="http://schemas.microsoft.com/office/drawing/2014/main" id="{160D02CD-C75B-0C50-2976-B5C817B1CE62}"/>
              </a:ext>
            </a:extLst>
          </p:cNvPr>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itel 1">
            <a:extLst>
              <a:ext uri="{FF2B5EF4-FFF2-40B4-BE49-F238E27FC236}">
                <a16:creationId xmlns:a16="http://schemas.microsoft.com/office/drawing/2014/main" id="{D71DF531-1A79-D759-DAAE-E9ABD6E8FC25}"/>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8030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76B82A">
              <a:alpha val="84706"/>
            </a:srgbClr>
          </a:solidFill>
          <a:ln>
            <a:noFill/>
          </a:ln>
        </p:spPr>
        <p:txBody>
          <a:bodyPr spcFirstLastPara="1" wrap="square" lIns="121900" tIns="121900" rIns="121900" bIns="121900" anchor="ctr" anchorCtr="0">
            <a:noAutofit/>
          </a:bodyPr>
          <a:lstStyle/>
          <a:p>
            <a:endParaRPr sz="2400" dirty="0"/>
          </a:p>
        </p:txBody>
      </p:sp>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pic>
        <p:nvPicPr>
          <p:cNvPr id="2" name="Bild 9">
            <a:extLst>
              <a:ext uri="{FF2B5EF4-FFF2-40B4-BE49-F238E27FC236}">
                <a16:creationId xmlns:a16="http://schemas.microsoft.com/office/drawing/2014/main" id="{EEEAAE7C-C496-B9F2-B5A8-41E48EE4F9E0}"/>
              </a:ext>
            </a:extLst>
          </p:cNvPr>
          <p:cNvPicPr>
            <a:picLocks noChangeAspect="1"/>
          </p:cNvPicPr>
          <p:nvPr userDrawn="1"/>
        </p:nvPicPr>
        <p:blipFill rotWithShape="1">
          <a:blip r:embed="rId2"/>
          <a:srcRect t="-10597" b="31569"/>
          <a:stretch/>
        </p:blipFill>
        <p:spPr>
          <a:xfrm rot="16200000">
            <a:off x="8238400" y="3260442"/>
            <a:ext cx="1328400" cy="337115"/>
          </a:xfrm>
          <a:prstGeom prst="rect">
            <a:avLst/>
          </a:prstGeom>
        </p:spPr>
      </p:pic>
      <p:sp>
        <p:nvSpPr>
          <p:cNvPr id="4" name="Content Placeholder 2">
            <a:extLst>
              <a:ext uri="{FF2B5EF4-FFF2-40B4-BE49-F238E27FC236}">
                <a16:creationId xmlns:a16="http://schemas.microsoft.com/office/drawing/2014/main" id="{3D64A92A-96A7-34A1-33DC-8393BF6F8AFD}"/>
              </a:ext>
            </a:extLst>
          </p:cNvPr>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itel 1">
            <a:extLst>
              <a:ext uri="{FF2B5EF4-FFF2-40B4-BE49-F238E27FC236}">
                <a16:creationId xmlns:a16="http://schemas.microsoft.com/office/drawing/2014/main" id="{B8207D98-72A9-6CB5-5CB3-CB4A0BECE6EC}"/>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423871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3200">
                <a:solidFill>
                  <a:srgbClr val="0E4067"/>
                </a:solidFill>
                <a:latin typeface="Montserrat" panose="00000500000000000000" pitchFamily="2" charset="0"/>
              </a:defRPr>
            </a:lvl1pPr>
          </a:lstStyle>
          <a:p>
            <a:r>
              <a:rPr lang="de-DE" dirty="0"/>
              <a:t>Mastertitelformat bearbeiten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0E4067"/>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23643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50A559F2-FF09-BDAB-CC20-5FE108DDDCE1}"/>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8F6BE1EF-6478-405E-BBB9-AC8A15615D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9" name="Textplatzhalter 14">
            <a:extLst>
              <a:ext uri="{FF2B5EF4-FFF2-40B4-BE49-F238E27FC236}">
                <a16:creationId xmlns:a16="http://schemas.microsoft.com/office/drawing/2014/main" id="{08DDB5E5-8423-A565-4E4D-14D4F22C3C56}"/>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0" name="Titel 1">
            <a:extLst>
              <a:ext uri="{FF2B5EF4-FFF2-40B4-BE49-F238E27FC236}">
                <a16:creationId xmlns:a16="http://schemas.microsoft.com/office/drawing/2014/main" id="{261AF290-A426-B756-9151-84AD8944C26A}"/>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401731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006E44">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2" name="Content Placeholder 2">
            <a:extLst>
              <a:ext uri="{FF2B5EF4-FFF2-40B4-BE49-F238E27FC236}">
                <a16:creationId xmlns:a16="http://schemas.microsoft.com/office/drawing/2014/main" id="{822B2ACF-C9CF-BE8C-836B-FB4F22446503}"/>
              </a:ext>
            </a:extLst>
          </p:cNvPr>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itel 1">
            <a:extLst>
              <a:ext uri="{FF2B5EF4-FFF2-40B4-BE49-F238E27FC236}">
                <a16:creationId xmlns:a16="http://schemas.microsoft.com/office/drawing/2014/main" id="{6B6C12F2-F2FF-1195-35F5-0EE423A7A925}"/>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984824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9413C029-F447-FFAF-FE32-73E558FA4562}"/>
              </a:ext>
            </a:extLst>
          </p:cNvPr>
          <p:cNvSpPr/>
          <p:nvPr userDrawn="1"/>
        </p:nvSpPr>
        <p:spPr>
          <a:xfrm>
            <a:off x="8661200" y="2103200"/>
            <a:ext cx="482800" cy="2651600"/>
          </a:xfrm>
          <a:prstGeom prst="rect">
            <a:avLst/>
          </a:prstGeom>
          <a:solidFill>
            <a:srgbClr val="006E44">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76F646B5-A698-DB87-7262-0E711B2741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10" name="Textplatzhalter 14">
            <a:extLst>
              <a:ext uri="{FF2B5EF4-FFF2-40B4-BE49-F238E27FC236}">
                <a16:creationId xmlns:a16="http://schemas.microsoft.com/office/drawing/2014/main" id="{F4C2B8A0-4252-5454-733F-F622A8475630}"/>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1" name="Titel 1">
            <a:extLst>
              <a:ext uri="{FF2B5EF4-FFF2-40B4-BE49-F238E27FC236}">
                <a16:creationId xmlns:a16="http://schemas.microsoft.com/office/drawing/2014/main" id="{2C6AA00E-9A21-2FFF-B1CB-F4D3400D63D8}"/>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4191308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8EE711D4-C700-4962-5A1A-488EAD790099}"/>
              </a:ext>
            </a:extLst>
          </p:cNvPr>
          <p:cNvSpPr/>
          <p:nvPr userDrawn="1"/>
        </p:nvSpPr>
        <p:spPr>
          <a:xfrm>
            <a:off x="8661200" y="2103200"/>
            <a:ext cx="482800" cy="2651600"/>
          </a:xfrm>
          <a:prstGeom prst="rect">
            <a:avLst/>
          </a:prstGeom>
          <a:solidFill>
            <a:srgbClr val="498BB6">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46D079F9-1391-B34C-06EA-9368C63433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10" name="Textplatzhalter 14">
            <a:extLst>
              <a:ext uri="{FF2B5EF4-FFF2-40B4-BE49-F238E27FC236}">
                <a16:creationId xmlns:a16="http://schemas.microsoft.com/office/drawing/2014/main" id="{6673CC8F-29A7-8F89-33BF-E215194ABC0E}"/>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1" name="Titel 1">
            <a:extLst>
              <a:ext uri="{FF2B5EF4-FFF2-40B4-BE49-F238E27FC236}">
                <a16:creationId xmlns:a16="http://schemas.microsoft.com/office/drawing/2014/main" id="{4EB9D878-5AE2-8A22-C798-AB6C9653BD53}"/>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6169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8" name="Google Shape;167;p27">
            <a:extLst>
              <a:ext uri="{FF2B5EF4-FFF2-40B4-BE49-F238E27FC236}">
                <a16:creationId xmlns:a16="http://schemas.microsoft.com/office/drawing/2014/main" id="{39833622-DD04-861A-014D-6EF1623E3098}"/>
              </a:ext>
            </a:extLst>
          </p:cNvPr>
          <p:cNvSpPr/>
          <p:nvPr userDrawn="1"/>
        </p:nvSpPr>
        <p:spPr>
          <a:xfrm>
            <a:off x="8661200" y="2103200"/>
            <a:ext cx="482800" cy="2651600"/>
          </a:xfrm>
          <a:prstGeom prst="rect">
            <a:avLst/>
          </a:prstGeom>
          <a:solidFill>
            <a:srgbClr val="76B82A">
              <a:alpha val="84706"/>
            </a:srgbClr>
          </a:solidFill>
          <a:ln>
            <a:noFill/>
          </a:ln>
        </p:spPr>
        <p:txBody>
          <a:bodyPr spcFirstLastPara="1" wrap="square" lIns="121900" tIns="121900" rIns="121900" bIns="121900" anchor="ctr" anchorCtr="0">
            <a:noAutofit/>
          </a:bodyPr>
          <a:lstStyle/>
          <a:p>
            <a:endParaRPr sz="2400" dirty="0"/>
          </a:p>
        </p:txBody>
      </p:sp>
      <p:pic>
        <p:nvPicPr>
          <p:cNvPr id="9" name="Bild 9">
            <a:extLst>
              <a:ext uri="{FF2B5EF4-FFF2-40B4-BE49-F238E27FC236}">
                <a16:creationId xmlns:a16="http://schemas.microsoft.com/office/drawing/2014/main" id="{FE388233-D1F2-5C5D-37ED-830C099CBFB9}"/>
              </a:ext>
            </a:extLst>
          </p:cNvPr>
          <p:cNvPicPr>
            <a:picLocks noChangeAspect="1"/>
          </p:cNvPicPr>
          <p:nvPr userDrawn="1"/>
        </p:nvPicPr>
        <p:blipFill rotWithShape="1">
          <a:blip r:embed="rId2"/>
          <a:srcRect t="-10597" b="31569"/>
          <a:stretch/>
        </p:blipFill>
        <p:spPr>
          <a:xfrm rot="16200000">
            <a:off x="8238400" y="3260442"/>
            <a:ext cx="1328400" cy="337115"/>
          </a:xfrm>
          <a:prstGeom prst="rect">
            <a:avLst/>
          </a:prstGeom>
        </p:spPr>
      </p:pic>
      <p:sp>
        <p:nvSpPr>
          <p:cNvPr id="14" name="Textplatzhalter 14">
            <a:extLst>
              <a:ext uri="{FF2B5EF4-FFF2-40B4-BE49-F238E27FC236}">
                <a16:creationId xmlns:a16="http://schemas.microsoft.com/office/drawing/2014/main" id="{658F7430-6F82-22DA-0376-F8096407D50C}"/>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5" name="Titel 1">
            <a:extLst>
              <a:ext uri="{FF2B5EF4-FFF2-40B4-BE49-F238E27FC236}">
                <a16:creationId xmlns:a16="http://schemas.microsoft.com/office/drawing/2014/main" id="{EF9597EA-4927-2A25-6FFE-9A0E15C65959}"/>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2154469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Google Shape;167;p27">
            <a:extLst>
              <a:ext uri="{FF2B5EF4-FFF2-40B4-BE49-F238E27FC236}">
                <a16:creationId xmlns:a16="http://schemas.microsoft.com/office/drawing/2014/main" id="{D28CC898-E9A6-5685-39EB-655E50AE8536}"/>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6" name="Bild 9">
            <a:extLst>
              <a:ext uri="{FF2B5EF4-FFF2-40B4-BE49-F238E27FC236}">
                <a16:creationId xmlns:a16="http://schemas.microsoft.com/office/drawing/2014/main" id="{7B786F13-0D09-C4A2-9C43-B4E92C8060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7" name="Textplatzhalter 14">
            <a:extLst>
              <a:ext uri="{FF2B5EF4-FFF2-40B4-BE49-F238E27FC236}">
                <a16:creationId xmlns:a16="http://schemas.microsoft.com/office/drawing/2014/main" id="{AB9CBD36-36A4-B647-E4B3-A7BB15BE6225}"/>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8" name="Titel 1">
            <a:extLst>
              <a:ext uri="{FF2B5EF4-FFF2-40B4-BE49-F238E27FC236}">
                <a16:creationId xmlns:a16="http://schemas.microsoft.com/office/drawing/2014/main" id="{6D648637-BB42-4A5E-1116-2E916219B729}"/>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2547919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pic>
        <p:nvPicPr>
          <p:cNvPr id="8" name="Bild 6">
            <a:extLst>
              <a:ext uri="{FF2B5EF4-FFF2-40B4-BE49-F238E27FC236}">
                <a16:creationId xmlns:a16="http://schemas.microsoft.com/office/drawing/2014/main" id="{53B10645-E534-7165-9CE6-6D6B4E8549A3}"/>
              </a:ext>
            </a:extLst>
          </p:cNvPr>
          <p:cNvPicPr>
            <a:picLocks noChangeAspect="1"/>
          </p:cNvPicPr>
          <p:nvPr userDrawn="1"/>
        </p:nvPicPr>
        <p:blipFill rotWithShape="1">
          <a:blip r:embed="rId2"/>
          <a:srcRect l="-9" t="6394" r="67115" b="41914"/>
          <a:stretch/>
        </p:blipFill>
        <p:spPr>
          <a:xfrm>
            <a:off x="0" y="0"/>
            <a:ext cx="3024000" cy="3566950"/>
          </a:xfrm>
          <a:prstGeom prst="rect">
            <a:avLst/>
          </a:prstGeom>
        </p:spPr>
      </p:pic>
      <p:pic>
        <p:nvPicPr>
          <p:cNvPr id="9" name="Bild 6">
            <a:extLst>
              <a:ext uri="{FF2B5EF4-FFF2-40B4-BE49-F238E27FC236}">
                <a16:creationId xmlns:a16="http://schemas.microsoft.com/office/drawing/2014/main" id="{6BA46C16-777B-5493-457D-F72CA5C2FBB5}"/>
              </a:ext>
            </a:extLst>
          </p:cNvPr>
          <p:cNvPicPr>
            <a:picLocks noChangeAspect="1"/>
          </p:cNvPicPr>
          <p:nvPr userDrawn="1"/>
        </p:nvPicPr>
        <p:blipFill rotWithShape="1">
          <a:blip r:embed="rId2"/>
          <a:srcRect l="33383" t="6394" r="33723" b="41914"/>
          <a:stretch/>
        </p:blipFill>
        <p:spPr>
          <a:xfrm>
            <a:off x="3057245" y="-664"/>
            <a:ext cx="3024560" cy="3567600"/>
          </a:xfrm>
          <a:prstGeom prst="rect">
            <a:avLst/>
          </a:prstGeom>
        </p:spPr>
      </p:pic>
      <p:pic>
        <p:nvPicPr>
          <p:cNvPr id="10" name="Bild 6">
            <a:extLst>
              <a:ext uri="{FF2B5EF4-FFF2-40B4-BE49-F238E27FC236}">
                <a16:creationId xmlns:a16="http://schemas.microsoft.com/office/drawing/2014/main" id="{30DC1252-3EF2-8E27-CF1A-BC58AADA2FDF}"/>
              </a:ext>
            </a:extLst>
          </p:cNvPr>
          <p:cNvPicPr>
            <a:picLocks noChangeAspect="1"/>
          </p:cNvPicPr>
          <p:nvPr userDrawn="1"/>
        </p:nvPicPr>
        <p:blipFill rotWithShape="1">
          <a:blip r:embed="rId2"/>
          <a:srcRect l="66776" t="6394" r="329" b="41914"/>
          <a:stretch/>
        </p:blipFill>
        <p:spPr>
          <a:xfrm>
            <a:off x="6115050" y="0"/>
            <a:ext cx="3024000" cy="3566936"/>
          </a:xfrm>
          <a:prstGeom prst="rect">
            <a:avLst/>
          </a:prstGeom>
        </p:spPr>
      </p:pic>
      <p:pic>
        <p:nvPicPr>
          <p:cNvPr id="2" name="Bild 9">
            <a:extLst>
              <a:ext uri="{FF2B5EF4-FFF2-40B4-BE49-F238E27FC236}">
                <a16:creationId xmlns:a16="http://schemas.microsoft.com/office/drawing/2014/main" id="{7A65D4EF-A711-8F71-2818-0A67BF6ECE5D}"/>
              </a:ext>
            </a:extLst>
          </p:cNvPr>
          <p:cNvPicPr>
            <a:picLocks noChangeAspect="1"/>
          </p:cNvPicPr>
          <p:nvPr userDrawn="1"/>
        </p:nvPicPr>
        <p:blipFill>
          <a:blip r:embed="rId3" cstate="print">
            <a:alphaModFix amt="85000"/>
            <a:extLst>
              <a:ext uri="{28A0092B-C50C-407E-A947-70E740481C1C}">
                <a14:useLocalDpi xmlns:a14="http://schemas.microsoft.com/office/drawing/2010/main" val="0"/>
              </a:ext>
            </a:extLst>
          </a:blip>
          <a:stretch>
            <a:fillRect/>
          </a:stretch>
        </p:blipFill>
        <p:spPr>
          <a:xfrm>
            <a:off x="221909" y="1169396"/>
            <a:ext cx="2568676" cy="1220121"/>
          </a:xfrm>
          <a:prstGeom prst="rect">
            <a:avLst/>
          </a:prstGeom>
        </p:spPr>
      </p:pic>
    </p:spTree>
    <p:extLst>
      <p:ext uri="{BB962C8B-B14F-4D97-AF65-F5344CB8AC3E}">
        <p14:creationId xmlns:p14="http://schemas.microsoft.com/office/powerpoint/2010/main" val="2593672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9413C029-F447-FFAF-FE32-73E558FA4562}"/>
              </a:ext>
            </a:extLst>
          </p:cNvPr>
          <p:cNvSpPr/>
          <p:nvPr userDrawn="1"/>
        </p:nvSpPr>
        <p:spPr>
          <a:xfrm>
            <a:off x="8661200" y="2103200"/>
            <a:ext cx="482800" cy="2651600"/>
          </a:xfrm>
          <a:prstGeom prst="rect">
            <a:avLst/>
          </a:prstGeom>
          <a:solidFill>
            <a:srgbClr val="006E44">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76F646B5-A698-DB87-7262-0E711B2741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10" name="Textplatzhalter 14">
            <a:extLst>
              <a:ext uri="{FF2B5EF4-FFF2-40B4-BE49-F238E27FC236}">
                <a16:creationId xmlns:a16="http://schemas.microsoft.com/office/drawing/2014/main" id="{F4C2B8A0-4252-5454-733F-F622A8475630}"/>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1" name="Titel 1">
            <a:extLst>
              <a:ext uri="{FF2B5EF4-FFF2-40B4-BE49-F238E27FC236}">
                <a16:creationId xmlns:a16="http://schemas.microsoft.com/office/drawing/2014/main" id="{2C6AA00E-9A21-2FFF-B1CB-F4D3400D63D8}"/>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2767859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18" name="Titel 1">
            <a:extLst>
              <a:ext uri="{FF2B5EF4-FFF2-40B4-BE49-F238E27FC236}">
                <a16:creationId xmlns:a16="http://schemas.microsoft.com/office/drawing/2014/main" id="{8D25147C-DE0A-CC38-3ACC-649F43CBAADD}"/>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49053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Vertikaler Titel und Text">
    <p:spTree>
      <p:nvGrpSpPr>
        <p:cNvPr id="1" name=""/>
        <p:cNvGrpSpPr/>
        <p:nvPr/>
      </p:nvGrpSpPr>
      <p:grpSpPr>
        <a:xfrm>
          <a:off x="0" y="0"/>
          <a:ext cx="0" cy="0"/>
          <a:chOff x="0" y="0"/>
          <a:chExt cx="0" cy="0"/>
        </a:xfrm>
      </p:grpSpPr>
      <p:pic>
        <p:nvPicPr>
          <p:cNvPr id="8" name="Bild 6">
            <a:extLst>
              <a:ext uri="{FF2B5EF4-FFF2-40B4-BE49-F238E27FC236}">
                <a16:creationId xmlns:a16="http://schemas.microsoft.com/office/drawing/2014/main" id="{53B10645-E534-7165-9CE6-6D6B4E8549A3}"/>
              </a:ext>
            </a:extLst>
          </p:cNvPr>
          <p:cNvPicPr>
            <a:picLocks noChangeAspect="1"/>
          </p:cNvPicPr>
          <p:nvPr/>
        </p:nvPicPr>
        <p:blipFill rotWithShape="1">
          <a:blip r:embed="rId2"/>
          <a:srcRect l="-9" t="6394" r="67115" b="41914"/>
          <a:stretch/>
        </p:blipFill>
        <p:spPr>
          <a:xfrm>
            <a:off x="0" y="0"/>
            <a:ext cx="3024000" cy="3566950"/>
          </a:xfrm>
          <a:prstGeom prst="rect">
            <a:avLst/>
          </a:prstGeom>
        </p:spPr>
      </p:pic>
      <p:pic>
        <p:nvPicPr>
          <p:cNvPr id="9" name="Bild 6">
            <a:extLst>
              <a:ext uri="{FF2B5EF4-FFF2-40B4-BE49-F238E27FC236}">
                <a16:creationId xmlns:a16="http://schemas.microsoft.com/office/drawing/2014/main" id="{6BA46C16-777B-5493-457D-F72CA5C2FBB5}"/>
              </a:ext>
            </a:extLst>
          </p:cNvPr>
          <p:cNvPicPr>
            <a:picLocks noChangeAspect="1"/>
          </p:cNvPicPr>
          <p:nvPr/>
        </p:nvPicPr>
        <p:blipFill rotWithShape="1">
          <a:blip r:embed="rId2"/>
          <a:srcRect l="33383" t="6394" r="33723" b="41914"/>
          <a:stretch/>
        </p:blipFill>
        <p:spPr>
          <a:xfrm>
            <a:off x="3057245" y="-664"/>
            <a:ext cx="3024560" cy="3567600"/>
          </a:xfrm>
          <a:prstGeom prst="rect">
            <a:avLst/>
          </a:prstGeom>
        </p:spPr>
      </p:pic>
      <p:pic>
        <p:nvPicPr>
          <p:cNvPr id="10" name="Bild 6">
            <a:extLst>
              <a:ext uri="{FF2B5EF4-FFF2-40B4-BE49-F238E27FC236}">
                <a16:creationId xmlns:a16="http://schemas.microsoft.com/office/drawing/2014/main" id="{30DC1252-3EF2-8E27-CF1A-BC58AADA2FDF}"/>
              </a:ext>
            </a:extLst>
          </p:cNvPr>
          <p:cNvPicPr>
            <a:picLocks noChangeAspect="1"/>
          </p:cNvPicPr>
          <p:nvPr/>
        </p:nvPicPr>
        <p:blipFill rotWithShape="1">
          <a:blip r:embed="rId2"/>
          <a:srcRect l="66776" t="6394" r="329" b="41914"/>
          <a:stretch/>
        </p:blipFill>
        <p:spPr>
          <a:xfrm>
            <a:off x="6115050" y="0"/>
            <a:ext cx="3024000" cy="3566936"/>
          </a:xfrm>
          <a:prstGeom prst="rect">
            <a:avLst/>
          </a:prstGeom>
        </p:spPr>
      </p:pic>
      <p:pic>
        <p:nvPicPr>
          <p:cNvPr id="11" name="Bild 9">
            <a:extLst>
              <a:ext uri="{FF2B5EF4-FFF2-40B4-BE49-F238E27FC236}">
                <a16:creationId xmlns:a16="http://schemas.microsoft.com/office/drawing/2014/main" id="{5D8283C4-0519-C024-6F77-EC8B9DC0D46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221909" y="1169396"/>
            <a:ext cx="2568676" cy="1220121"/>
          </a:xfrm>
          <a:prstGeom prst="rect">
            <a:avLst/>
          </a:prstGeom>
        </p:spPr>
      </p:pic>
    </p:spTree>
    <p:extLst>
      <p:ext uri="{BB962C8B-B14F-4D97-AF65-F5344CB8AC3E}">
        <p14:creationId xmlns:p14="http://schemas.microsoft.com/office/powerpoint/2010/main" val="2439167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ADEFD5A-DD00-C8EE-C1EC-A0D508D69D47}"/>
              </a:ext>
            </a:extLst>
          </p:cNvPr>
          <p:cNvPicPr>
            <a:picLocks noChangeAspect="1"/>
          </p:cNvPicPr>
          <p:nvPr/>
        </p:nvPicPr>
        <p:blipFill rotWithShape="1">
          <a:blip r:embed="rId2">
            <a:alphaModFix amt="85000"/>
          </a:blip>
          <a:srcRect l="49417" t="146" r="9652" b="-146"/>
          <a:stretch/>
        </p:blipFill>
        <p:spPr>
          <a:xfrm flipH="1">
            <a:off x="-1" y="0"/>
            <a:ext cx="4572000" cy="6878019"/>
          </a:xfrm>
          <a:prstGeom prst="rect">
            <a:avLst/>
          </a:prstGeom>
        </p:spPr>
      </p:pic>
      <p:sp>
        <p:nvSpPr>
          <p:cNvPr id="9" name="Google Shape;167;p27">
            <a:extLst>
              <a:ext uri="{FF2B5EF4-FFF2-40B4-BE49-F238E27FC236}">
                <a16:creationId xmlns:a16="http://schemas.microsoft.com/office/drawing/2014/main" id="{056A0CB5-A94B-ECE4-F31B-EDAECF3861F1}"/>
              </a:ext>
            </a:extLst>
          </p:cNvPr>
          <p:cNvSpPr/>
          <p:nvPr/>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10" name="Bild 9">
            <a:extLst>
              <a:ext uri="{FF2B5EF4-FFF2-40B4-BE49-F238E27FC236}">
                <a16:creationId xmlns:a16="http://schemas.microsoft.com/office/drawing/2014/main" id="{0845B412-6F44-7B47-898F-D774A6F5B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Tree>
    <p:extLst>
      <p:ext uri="{BB962C8B-B14F-4D97-AF65-F5344CB8AC3E}">
        <p14:creationId xmlns:p14="http://schemas.microsoft.com/office/powerpoint/2010/main" val="1234489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Nur Tite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29121FF-43C3-2AA1-EA96-FAA2563125FC}"/>
              </a:ext>
            </a:extLst>
          </p:cNvPr>
          <p:cNvPicPr>
            <a:picLocks noChangeAspect="1"/>
          </p:cNvPicPr>
          <p:nvPr/>
        </p:nvPicPr>
        <p:blipFill rotWithShape="1">
          <a:blip r:embed="rId2">
            <a:alphaModFix amt="85000"/>
          </a:blip>
          <a:srcRect l="49417" t="146" r="9652" b="-146"/>
          <a:stretch/>
        </p:blipFill>
        <p:spPr>
          <a:xfrm flipH="1">
            <a:off x="-1" y="0"/>
            <a:ext cx="4572000" cy="6878019"/>
          </a:xfrm>
          <a:prstGeom prst="rect">
            <a:avLst/>
          </a:prstGeom>
        </p:spPr>
      </p:pic>
      <p:sp>
        <p:nvSpPr>
          <p:cNvPr id="7" name="Google Shape;124;p24">
            <a:extLst>
              <a:ext uri="{FF2B5EF4-FFF2-40B4-BE49-F238E27FC236}">
                <a16:creationId xmlns:a16="http://schemas.microsoft.com/office/drawing/2014/main" id="{3815F9B2-BD8C-CE16-8408-A219BCF160B5}"/>
              </a:ext>
            </a:extLst>
          </p:cNvPr>
          <p:cNvSpPr/>
          <p:nvPr/>
        </p:nvSpPr>
        <p:spPr>
          <a:xfrm rot="5400000">
            <a:off x="3288833" y="268633"/>
            <a:ext cx="4478400" cy="6702000"/>
          </a:xfrm>
          <a:prstGeom prst="rect">
            <a:avLst/>
          </a:prstGeom>
          <a:solidFill>
            <a:srgbClr val="006E44">
              <a:alpha val="84706"/>
            </a:srgbClr>
          </a:solidFill>
          <a:ln>
            <a:noFill/>
          </a:ln>
        </p:spPr>
        <p:txBody>
          <a:bodyPr spcFirstLastPara="1" wrap="square" lIns="121900" tIns="121900" rIns="121900" bIns="121900" anchor="ctr" anchorCtr="0">
            <a:noAutofit/>
          </a:bodyPr>
          <a:lstStyle/>
          <a:p>
            <a:endParaRPr sz="2400" dirty="0"/>
          </a:p>
        </p:txBody>
      </p:sp>
      <p:sp>
        <p:nvSpPr>
          <p:cNvPr id="9" name="Google Shape;126;p24">
            <a:extLst>
              <a:ext uri="{FF2B5EF4-FFF2-40B4-BE49-F238E27FC236}">
                <a16:creationId xmlns:a16="http://schemas.microsoft.com/office/drawing/2014/main" id="{488E8F8E-7E65-A527-0A97-B71D6E1EA0CE}"/>
              </a:ext>
            </a:extLst>
          </p:cNvPr>
          <p:cNvSpPr txBox="1">
            <a:spLocks/>
          </p:cNvSpPr>
          <p:nvPr/>
        </p:nvSpPr>
        <p:spPr>
          <a:xfrm>
            <a:off x="2479223" y="2145464"/>
            <a:ext cx="7686135" cy="23764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r>
              <a:rPr lang="de-AT" sz="6400" b="0" kern="1200" dirty="0">
                <a:solidFill>
                  <a:schemeClr val="lt1"/>
                </a:solidFill>
                <a:latin typeface="Montserrat" panose="00000500000000000000" pitchFamily="2" charset="0"/>
                <a:ea typeface="+mj-ea"/>
                <a:cs typeface="+mj-cs"/>
              </a:rPr>
              <a:t>CONVEX</a:t>
            </a:r>
            <a:br>
              <a:rPr lang="de-AT" sz="6400" b="0" kern="1200" dirty="0">
                <a:solidFill>
                  <a:schemeClr val="lt1"/>
                </a:solidFill>
                <a:latin typeface="Montserrat" panose="00000500000000000000" pitchFamily="2" charset="0"/>
                <a:ea typeface="+mj-ea"/>
                <a:cs typeface="+mj-cs"/>
              </a:rPr>
            </a:br>
            <a:r>
              <a:rPr lang="de-AT" sz="6400" b="0" kern="1200" dirty="0" err="1">
                <a:solidFill>
                  <a:schemeClr val="lt1"/>
                </a:solidFill>
                <a:latin typeface="Montserrat" panose="00000500000000000000" pitchFamily="2" charset="0"/>
                <a:ea typeface="+mj-ea"/>
                <a:cs typeface="+mj-cs"/>
              </a:rPr>
              <a:t>Conservative</a:t>
            </a:r>
            <a:r>
              <a:rPr lang="de-AT" sz="6400" b="0" kern="1200" dirty="0">
                <a:solidFill>
                  <a:schemeClr val="lt1"/>
                </a:solidFill>
                <a:latin typeface="Montserrat" panose="00000500000000000000" pitchFamily="2" charset="0"/>
                <a:ea typeface="+mj-ea"/>
                <a:cs typeface="+mj-cs"/>
              </a:rPr>
              <a:t> </a:t>
            </a:r>
            <a:endParaRPr lang="de-AT" sz="6400" b="0" kern="1200" dirty="0">
              <a:solidFill>
                <a:schemeClr val="lt1"/>
              </a:solidFill>
              <a:latin typeface="Montserrat" panose="00000500000000000000" pitchFamily="2" charset="0"/>
              <a:ea typeface="+mj-ea"/>
              <a:cs typeface="+mj-cs"/>
              <a:sym typeface="Livvic"/>
            </a:endParaRPr>
          </a:p>
        </p:txBody>
      </p:sp>
      <p:sp>
        <p:nvSpPr>
          <p:cNvPr id="3" name="Untertitel 1">
            <a:extLst>
              <a:ext uri="{FF2B5EF4-FFF2-40B4-BE49-F238E27FC236}">
                <a16:creationId xmlns:a16="http://schemas.microsoft.com/office/drawing/2014/main" id="{C7DD5910-1E30-520F-5B33-2B843D1FC452}"/>
              </a:ext>
            </a:extLst>
          </p:cNvPr>
          <p:cNvSpPr>
            <a:spLocks noGrp="1"/>
          </p:cNvSpPr>
          <p:nvPr>
            <p:ph type="subTitle" idx="1" hasCustomPrompt="1"/>
          </p:nvPr>
        </p:nvSpPr>
        <p:spPr>
          <a:xfrm>
            <a:off x="2565486" y="4544624"/>
            <a:ext cx="5592671" cy="956000"/>
          </a:xfrm>
          <a:prstGeom prst="rect">
            <a:avLst/>
          </a:prstGeom>
        </p:spPr>
        <p:txBody>
          <a:bodyPr/>
          <a:lstStyle>
            <a:lvl1pPr marL="0" indent="0">
              <a:buNone/>
              <a:defRPr>
                <a:solidFill>
                  <a:schemeClr val="bg1"/>
                </a:solidFill>
                <a:latin typeface="Montserrat" panose="00000500000000000000" pitchFamily="2" charset="0"/>
              </a:defRPr>
            </a:lvl1pPr>
          </a:lstStyle>
          <a:p>
            <a:r>
              <a:rPr lang="de-AT" dirty="0"/>
              <a:t>STAY CONSERVATIVE </a:t>
            </a:r>
          </a:p>
        </p:txBody>
      </p:sp>
    </p:spTree>
    <p:extLst>
      <p:ext uri="{BB962C8B-B14F-4D97-AF65-F5344CB8AC3E}">
        <p14:creationId xmlns:p14="http://schemas.microsoft.com/office/powerpoint/2010/main" val="65782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498BB6">
              <a:alpha val="84706"/>
            </a:srgbClr>
          </a:solidFill>
          <a:ln>
            <a:noFill/>
          </a:ln>
        </p:spPr>
        <p:txBody>
          <a:bodyPr spcFirstLastPara="1" wrap="square" lIns="121900" tIns="121900" rIns="121900" bIns="121900" anchor="ctr" anchorCtr="0">
            <a:noAutofit/>
          </a:bodyPr>
          <a:lstStyle/>
          <a:p>
            <a:endParaRPr sz="2400" dirty="0"/>
          </a:p>
        </p:txBody>
      </p:sp>
      <p:pic>
        <p:nvPicPr>
          <p:cNvPr id="8" name="Bild 9">
            <a:extLst>
              <a:ext uri="{FF2B5EF4-FFF2-40B4-BE49-F238E27FC236}">
                <a16:creationId xmlns:a16="http://schemas.microsoft.com/office/drawing/2014/main" id="{FEBCFAED-1B22-C084-56D1-C78415289D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sp>
        <p:nvSpPr>
          <p:cNvPr id="2" name="Content Placeholder 2">
            <a:extLst>
              <a:ext uri="{FF2B5EF4-FFF2-40B4-BE49-F238E27FC236}">
                <a16:creationId xmlns:a16="http://schemas.microsoft.com/office/drawing/2014/main" id="{160D02CD-C75B-0C50-2976-B5C817B1CE62}"/>
              </a:ext>
            </a:extLst>
          </p:cNvPr>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itel 1">
            <a:extLst>
              <a:ext uri="{FF2B5EF4-FFF2-40B4-BE49-F238E27FC236}">
                <a16:creationId xmlns:a16="http://schemas.microsoft.com/office/drawing/2014/main" id="{D71DF531-1A79-D759-DAAE-E9ABD6E8FC25}"/>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390886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Nur Tite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B509235-7EC4-2268-2430-BCBCAE5E62DF}"/>
              </a:ext>
            </a:extLst>
          </p:cNvPr>
          <p:cNvPicPr>
            <a:picLocks noChangeAspect="1"/>
          </p:cNvPicPr>
          <p:nvPr/>
        </p:nvPicPr>
        <p:blipFill rotWithShape="1">
          <a:blip r:embed="rId2">
            <a:alphaModFix amt="85000"/>
          </a:blip>
          <a:srcRect l="49417" t="146" r="9652" b="-146"/>
          <a:stretch/>
        </p:blipFill>
        <p:spPr>
          <a:xfrm flipH="1">
            <a:off x="-1" y="0"/>
            <a:ext cx="4572000" cy="6878019"/>
          </a:xfrm>
          <a:prstGeom prst="rect">
            <a:avLst/>
          </a:prstGeom>
        </p:spPr>
      </p:pic>
      <p:sp>
        <p:nvSpPr>
          <p:cNvPr id="7" name="Google Shape;124;p24">
            <a:extLst>
              <a:ext uri="{FF2B5EF4-FFF2-40B4-BE49-F238E27FC236}">
                <a16:creationId xmlns:a16="http://schemas.microsoft.com/office/drawing/2014/main" id="{9F4EBE43-F290-EFF2-7A14-D0E62A519E6B}"/>
              </a:ext>
            </a:extLst>
          </p:cNvPr>
          <p:cNvSpPr/>
          <p:nvPr/>
        </p:nvSpPr>
        <p:spPr>
          <a:xfrm rot="5400000">
            <a:off x="3288833" y="268633"/>
            <a:ext cx="4478400" cy="6702000"/>
          </a:xfrm>
          <a:prstGeom prst="rect">
            <a:avLst/>
          </a:prstGeom>
          <a:solidFill>
            <a:srgbClr val="498BB6">
              <a:alpha val="84706"/>
            </a:srgbClr>
          </a:solidFill>
          <a:ln>
            <a:noFill/>
          </a:ln>
        </p:spPr>
        <p:txBody>
          <a:bodyPr spcFirstLastPara="1" wrap="square" lIns="121900" tIns="121900" rIns="121900" bIns="121900" anchor="ctr" anchorCtr="0">
            <a:noAutofit/>
          </a:bodyPr>
          <a:lstStyle/>
          <a:p>
            <a:endParaRPr sz="2400" dirty="0"/>
          </a:p>
        </p:txBody>
      </p:sp>
      <p:sp>
        <p:nvSpPr>
          <p:cNvPr id="8" name="Google Shape;125;p24">
            <a:extLst>
              <a:ext uri="{FF2B5EF4-FFF2-40B4-BE49-F238E27FC236}">
                <a16:creationId xmlns:a16="http://schemas.microsoft.com/office/drawing/2014/main" id="{CFDF1E9F-9F43-6CED-427B-A08DC455B5AC}"/>
              </a:ext>
            </a:extLst>
          </p:cNvPr>
          <p:cNvSpPr txBox="1">
            <a:spLocks noGrp="1"/>
          </p:cNvSpPr>
          <p:nvPr>
            <p:ph type="subTitle" idx="1" hasCustomPrompt="1"/>
          </p:nvPr>
        </p:nvSpPr>
        <p:spPr>
          <a:xfrm>
            <a:off x="2479221" y="4521864"/>
            <a:ext cx="5592671" cy="956000"/>
          </a:xfrm>
          <a:prstGeom prst="rect">
            <a:avLst/>
          </a:prstGeom>
        </p:spPr>
        <p:txBody>
          <a:bodyPr spcFirstLastPara="1" vert="horz" wrap="square" lIns="121900" tIns="121900" rIns="121900" bIns="121900" rtlCol="0" anchor="b" anchorCtr="0">
            <a:noAutofit/>
          </a:bodyPr>
          <a:lstStyle>
            <a:lvl1pPr marL="0" indent="0">
              <a:buNone/>
              <a:defRPr>
                <a:solidFill>
                  <a:schemeClr val="bg1"/>
                </a:solidFill>
                <a:latin typeface="Montserrat" panose="00000500000000000000" pitchFamily="2" charset="0"/>
              </a:defRPr>
            </a:lvl1pPr>
          </a:lstStyle>
          <a:p>
            <a:pPr marL="0" indent="0"/>
            <a:r>
              <a:rPr lang="de-AT" dirty="0">
                <a:solidFill>
                  <a:schemeClr val="lt1"/>
                </a:solidFill>
                <a:latin typeface="Montserrat" panose="00000500000000000000" pitchFamily="2" charset="0"/>
              </a:rPr>
              <a:t>THINK UNLIMITED</a:t>
            </a:r>
            <a:endParaRPr dirty="0">
              <a:solidFill>
                <a:schemeClr val="lt1"/>
              </a:solidFill>
            </a:endParaRPr>
          </a:p>
        </p:txBody>
      </p:sp>
      <p:sp>
        <p:nvSpPr>
          <p:cNvPr id="9" name="Google Shape;126;p24">
            <a:extLst>
              <a:ext uri="{FF2B5EF4-FFF2-40B4-BE49-F238E27FC236}">
                <a16:creationId xmlns:a16="http://schemas.microsoft.com/office/drawing/2014/main" id="{97DC440D-0358-20DE-6DA4-1749C97A0387}"/>
              </a:ext>
            </a:extLst>
          </p:cNvPr>
          <p:cNvSpPr txBox="1">
            <a:spLocks/>
          </p:cNvSpPr>
          <p:nvPr/>
        </p:nvSpPr>
        <p:spPr>
          <a:xfrm>
            <a:off x="2479223" y="2145464"/>
            <a:ext cx="7686135" cy="23764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r>
              <a:rPr lang="de-AT" sz="6400" dirty="0">
                <a:solidFill>
                  <a:schemeClr val="lt1"/>
                </a:solidFill>
                <a:latin typeface="Montserrat" panose="00000500000000000000" pitchFamily="2" charset="0"/>
              </a:rPr>
              <a:t>CONVEX</a:t>
            </a:r>
            <a:br>
              <a:rPr lang="de-AT" sz="6400" dirty="0">
                <a:solidFill>
                  <a:schemeClr val="lt1"/>
                </a:solidFill>
                <a:latin typeface="Montserrat" panose="00000500000000000000" pitchFamily="2" charset="0"/>
              </a:rPr>
            </a:br>
            <a:r>
              <a:rPr lang="de-AT" sz="6400" dirty="0">
                <a:solidFill>
                  <a:schemeClr val="lt1"/>
                </a:solidFill>
                <a:latin typeface="Montserrat" panose="00000500000000000000" pitchFamily="2" charset="0"/>
              </a:rPr>
              <a:t>Unlimited</a:t>
            </a:r>
            <a:endParaRPr lang="en-US" sz="6400" dirty="0">
              <a:solidFill>
                <a:schemeClr val="lt1"/>
              </a:solidFill>
              <a:latin typeface="Montserrat" panose="00000500000000000000" pitchFamily="2" charset="0"/>
              <a:ea typeface="Livvic"/>
              <a:cs typeface="Livvic"/>
              <a:sym typeface="Livvic"/>
            </a:endParaRPr>
          </a:p>
        </p:txBody>
      </p:sp>
    </p:spTree>
    <p:extLst>
      <p:ext uri="{BB962C8B-B14F-4D97-AF65-F5344CB8AC3E}">
        <p14:creationId xmlns:p14="http://schemas.microsoft.com/office/powerpoint/2010/main" val="1056586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Nur Tite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6976554-9008-4D69-A061-446B8B8F0BF4}"/>
              </a:ext>
            </a:extLst>
          </p:cNvPr>
          <p:cNvPicPr>
            <a:picLocks noChangeAspect="1"/>
          </p:cNvPicPr>
          <p:nvPr/>
        </p:nvPicPr>
        <p:blipFill rotWithShape="1">
          <a:blip r:embed="rId2">
            <a:alphaModFix amt="85000"/>
          </a:blip>
          <a:srcRect l="49417" t="146" r="9652" b="-146"/>
          <a:stretch/>
        </p:blipFill>
        <p:spPr>
          <a:xfrm flipH="1">
            <a:off x="-1" y="0"/>
            <a:ext cx="4572000" cy="6878019"/>
          </a:xfrm>
          <a:prstGeom prst="rect">
            <a:avLst/>
          </a:prstGeom>
        </p:spPr>
      </p:pic>
      <p:sp>
        <p:nvSpPr>
          <p:cNvPr id="7" name="Google Shape;124;p24">
            <a:extLst>
              <a:ext uri="{FF2B5EF4-FFF2-40B4-BE49-F238E27FC236}">
                <a16:creationId xmlns:a16="http://schemas.microsoft.com/office/drawing/2014/main" id="{A63DC8B7-AF02-E716-DE13-0C7201D7BD99}"/>
              </a:ext>
            </a:extLst>
          </p:cNvPr>
          <p:cNvSpPr/>
          <p:nvPr/>
        </p:nvSpPr>
        <p:spPr>
          <a:xfrm rot="5400000">
            <a:off x="3288833" y="268633"/>
            <a:ext cx="4478400" cy="6702000"/>
          </a:xfrm>
          <a:prstGeom prst="rect">
            <a:avLst/>
          </a:prstGeom>
          <a:solidFill>
            <a:srgbClr val="76B82A">
              <a:alpha val="84706"/>
            </a:srgbClr>
          </a:solidFill>
          <a:ln>
            <a:noFill/>
          </a:ln>
        </p:spPr>
        <p:txBody>
          <a:bodyPr spcFirstLastPara="1" wrap="square" lIns="121900" tIns="121900" rIns="121900" bIns="121900" anchor="ctr" anchorCtr="0">
            <a:noAutofit/>
          </a:bodyPr>
          <a:lstStyle/>
          <a:p>
            <a:endParaRPr sz="2400" dirty="0"/>
          </a:p>
        </p:txBody>
      </p:sp>
      <p:sp>
        <p:nvSpPr>
          <p:cNvPr id="8" name="Google Shape;125;p24">
            <a:extLst>
              <a:ext uri="{FF2B5EF4-FFF2-40B4-BE49-F238E27FC236}">
                <a16:creationId xmlns:a16="http://schemas.microsoft.com/office/drawing/2014/main" id="{0DC2FEB2-D034-CD4F-0DDF-C3CC197E8611}"/>
              </a:ext>
            </a:extLst>
          </p:cNvPr>
          <p:cNvSpPr txBox="1">
            <a:spLocks noGrp="1"/>
          </p:cNvSpPr>
          <p:nvPr>
            <p:ph type="subTitle" idx="1" hasCustomPrompt="1"/>
          </p:nvPr>
        </p:nvSpPr>
        <p:spPr>
          <a:xfrm>
            <a:off x="2479221" y="4521864"/>
            <a:ext cx="5592671" cy="956000"/>
          </a:xfrm>
          <a:prstGeom prst="rect">
            <a:avLst/>
          </a:prstGeom>
        </p:spPr>
        <p:txBody>
          <a:bodyPr spcFirstLastPara="1" vert="horz" wrap="square" lIns="121900" tIns="121900" rIns="121900" bIns="121900" rtlCol="0" anchor="b" anchorCtr="0">
            <a:noAutofit/>
          </a:bodyPr>
          <a:lstStyle>
            <a:lvl1pPr marL="0" indent="0">
              <a:buNone/>
              <a:defRPr/>
            </a:lvl1pPr>
          </a:lstStyle>
          <a:p>
            <a:pPr marL="0" indent="0"/>
            <a:r>
              <a:rPr lang="de-AT" dirty="0">
                <a:solidFill>
                  <a:schemeClr val="lt1"/>
                </a:solidFill>
                <a:latin typeface="Montserrat" panose="00000500000000000000" pitchFamily="2" charset="0"/>
              </a:rPr>
              <a:t>THE SMART CHOICE </a:t>
            </a:r>
            <a:endParaRPr dirty="0">
              <a:solidFill>
                <a:schemeClr val="lt1"/>
              </a:solidFill>
            </a:endParaRPr>
          </a:p>
        </p:txBody>
      </p:sp>
      <p:sp>
        <p:nvSpPr>
          <p:cNvPr id="9" name="Google Shape;126;p24">
            <a:extLst>
              <a:ext uri="{FF2B5EF4-FFF2-40B4-BE49-F238E27FC236}">
                <a16:creationId xmlns:a16="http://schemas.microsoft.com/office/drawing/2014/main" id="{5532B231-DDDD-05A9-A8C0-32438534063E}"/>
              </a:ext>
            </a:extLst>
          </p:cNvPr>
          <p:cNvSpPr txBox="1">
            <a:spLocks/>
          </p:cNvSpPr>
          <p:nvPr/>
        </p:nvSpPr>
        <p:spPr>
          <a:xfrm>
            <a:off x="2479223" y="2145464"/>
            <a:ext cx="7686135" cy="2376400"/>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r>
              <a:rPr lang="en-US" sz="5000" dirty="0">
                <a:solidFill>
                  <a:schemeClr val="lt1"/>
                </a:solidFill>
                <a:latin typeface="Montserrat" panose="00000500000000000000" pitchFamily="2" charset="0"/>
              </a:rPr>
              <a:t>ART Top </a:t>
            </a:r>
          </a:p>
          <a:p>
            <a:r>
              <a:rPr lang="en-US" sz="5000" dirty="0">
                <a:solidFill>
                  <a:schemeClr val="lt1"/>
                </a:solidFill>
                <a:latin typeface="Montserrat" panose="00000500000000000000" pitchFamily="2" charset="0"/>
              </a:rPr>
              <a:t>50 Smart ESG</a:t>
            </a:r>
          </a:p>
          <a:p>
            <a:r>
              <a:rPr lang="en-US" sz="5000" dirty="0">
                <a:solidFill>
                  <a:schemeClr val="lt1"/>
                </a:solidFill>
                <a:latin typeface="Montserrat" panose="00000500000000000000" pitchFamily="2" charset="0"/>
              </a:rPr>
              <a:t>Convertibles </a:t>
            </a:r>
            <a:endParaRPr lang="en-US" sz="5000" dirty="0">
              <a:solidFill>
                <a:schemeClr val="lt1"/>
              </a:solidFill>
              <a:latin typeface="Montserrat" panose="00000500000000000000" pitchFamily="2" charset="0"/>
              <a:ea typeface="Livvic"/>
              <a:cs typeface="Livvic"/>
              <a:sym typeface="Livvic"/>
            </a:endParaRPr>
          </a:p>
        </p:txBody>
      </p:sp>
      <p:sp>
        <p:nvSpPr>
          <p:cNvPr id="3" name="Textfeld 2">
            <a:extLst>
              <a:ext uri="{FF2B5EF4-FFF2-40B4-BE49-F238E27FC236}">
                <a16:creationId xmlns:a16="http://schemas.microsoft.com/office/drawing/2014/main" id="{24B72ACA-C800-0E29-303D-65414B3FC769}"/>
              </a:ext>
            </a:extLst>
          </p:cNvPr>
          <p:cNvSpPr txBox="1"/>
          <p:nvPr userDrawn="1"/>
        </p:nvSpPr>
        <p:spPr>
          <a:xfrm>
            <a:off x="2594630" y="5548654"/>
            <a:ext cx="3522084" cy="276999"/>
          </a:xfrm>
          <a:prstGeom prst="rect">
            <a:avLst/>
          </a:prstGeom>
          <a:noFill/>
        </p:spPr>
        <p:txBody>
          <a:bodyPr wrap="square" rtlCol="0">
            <a:spAutoFit/>
          </a:bodyPr>
          <a:lstStyle/>
          <a:p>
            <a:r>
              <a:rPr lang="de-AT" sz="1200" dirty="0">
                <a:solidFill>
                  <a:schemeClr val="bg1"/>
                </a:solidFill>
                <a:latin typeface="Montserrat Light" panose="00000400000000000000" pitchFamily="2" charset="0"/>
              </a:rPr>
              <a:t>www.convex-experts.com</a:t>
            </a:r>
          </a:p>
        </p:txBody>
      </p:sp>
    </p:spTree>
    <p:extLst>
      <p:ext uri="{BB962C8B-B14F-4D97-AF65-F5344CB8AC3E}">
        <p14:creationId xmlns:p14="http://schemas.microsoft.com/office/powerpoint/2010/main" val="3640043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Nur Tite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B509235-7EC4-2268-2430-BCBCAE5E62DF}"/>
              </a:ext>
            </a:extLst>
          </p:cNvPr>
          <p:cNvPicPr>
            <a:picLocks noChangeAspect="1"/>
          </p:cNvPicPr>
          <p:nvPr/>
        </p:nvPicPr>
        <p:blipFill rotWithShape="1">
          <a:blip r:embed="rId2">
            <a:alphaModFix amt="85000"/>
          </a:blip>
          <a:srcRect l="49417" t="146" r="9652" b="-146"/>
          <a:stretch/>
        </p:blipFill>
        <p:spPr>
          <a:xfrm flipH="1">
            <a:off x="-1" y="0"/>
            <a:ext cx="4572000" cy="6878019"/>
          </a:xfrm>
          <a:prstGeom prst="rect">
            <a:avLst/>
          </a:prstGeom>
        </p:spPr>
      </p:pic>
      <p:sp>
        <p:nvSpPr>
          <p:cNvPr id="7" name="Google Shape;124;p24">
            <a:extLst>
              <a:ext uri="{FF2B5EF4-FFF2-40B4-BE49-F238E27FC236}">
                <a16:creationId xmlns:a16="http://schemas.microsoft.com/office/drawing/2014/main" id="{9F4EBE43-F290-EFF2-7A14-D0E62A519E6B}"/>
              </a:ext>
            </a:extLst>
          </p:cNvPr>
          <p:cNvSpPr/>
          <p:nvPr/>
        </p:nvSpPr>
        <p:spPr>
          <a:xfrm rot="5400000">
            <a:off x="3288833" y="268633"/>
            <a:ext cx="4478400" cy="67020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spTree>
    <p:extLst>
      <p:ext uri="{BB962C8B-B14F-4D97-AF65-F5344CB8AC3E}">
        <p14:creationId xmlns:p14="http://schemas.microsoft.com/office/powerpoint/2010/main" val="1057213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ufzählung V3">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7913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Google Shape;167;p27">
            <a:extLst>
              <a:ext uri="{FF2B5EF4-FFF2-40B4-BE49-F238E27FC236}">
                <a16:creationId xmlns:a16="http://schemas.microsoft.com/office/drawing/2014/main" id="{780F0E72-7B99-1008-D1B6-66C5FE3D32C4}"/>
              </a:ext>
            </a:extLst>
          </p:cNvPr>
          <p:cNvSpPr/>
          <p:nvPr userDrawn="1"/>
        </p:nvSpPr>
        <p:spPr>
          <a:xfrm>
            <a:off x="8661200" y="2103200"/>
            <a:ext cx="482800" cy="2651600"/>
          </a:xfrm>
          <a:prstGeom prst="rect">
            <a:avLst/>
          </a:prstGeom>
          <a:solidFill>
            <a:srgbClr val="76B82A">
              <a:alpha val="84706"/>
            </a:srgbClr>
          </a:solidFill>
          <a:ln>
            <a:noFill/>
          </a:ln>
        </p:spPr>
        <p:txBody>
          <a:bodyPr spcFirstLastPara="1" wrap="square" lIns="121900" tIns="121900" rIns="121900" bIns="121900" anchor="ctr" anchorCtr="0">
            <a:noAutofit/>
          </a:bodyPr>
          <a:lstStyle/>
          <a:p>
            <a:endParaRPr sz="2400" dirty="0"/>
          </a:p>
        </p:txBody>
      </p:sp>
      <p:cxnSp>
        <p:nvCxnSpPr>
          <p:cNvPr id="10" name="Gerader Verbinder 9">
            <a:extLst>
              <a:ext uri="{FF2B5EF4-FFF2-40B4-BE49-F238E27FC236}">
                <a16:creationId xmlns:a16="http://schemas.microsoft.com/office/drawing/2014/main" id="{4035C7F5-902A-CFD5-FC39-197FA8622182}"/>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6" name="Foliennummernplatzhalter 5">
            <a:extLst>
              <a:ext uri="{FF2B5EF4-FFF2-40B4-BE49-F238E27FC236}">
                <a16:creationId xmlns:a16="http://schemas.microsoft.com/office/drawing/2014/main" id="{2D6E2361-7C3E-7FA0-5476-4371A9F19119}"/>
              </a:ext>
            </a:extLst>
          </p:cNvPr>
          <p:cNvSpPr>
            <a:spLocks noGrp="1"/>
          </p:cNvSpPr>
          <p:nvPr>
            <p:ph type="sldNum" sz="quarter" idx="4"/>
          </p:nvPr>
        </p:nvSpPr>
        <p:spPr>
          <a:xfrm>
            <a:off x="5918000" y="6456375"/>
            <a:ext cx="2743200" cy="365125"/>
          </a:xfrm>
          <a:prstGeom prst="rect">
            <a:avLst/>
          </a:prstGeom>
        </p:spPr>
        <p:txBody>
          <a:bodyPr vert="horz" lIns="91440" tIns="45720" rIns="91440" bIns="45720" rtlCol="0" anchor="ctr"/>
          <a:lstStyle>
            <a:lvl1pPr algn="r">
              <a:defRPr sz="1000">
                <a:solidFill>
                  <a:srgbClr val="0E4067"/>
                </a:solidFill>
                <a:latin typeface="Montserrat" panose="00000500000000000000" pitchFamily="2" charset="0"/>
              </a:defRPr>
            </a:lvl1pPr>
          </a:lstStyle>
          <a:p>
            <a:fld id="{D1590FC0-DCF3-40BF-B63F-6BF9FB5A8D90}" type="slidenum">
              <a:rPr lang="de-AT" smtClean="0"/>
              <a:pPr/>
              <a:t>‹Nr.›</a:t>
            </a:fld>
            <a:endParaRPr lang="de-AT" dirty="0"/>
          </a:p>
        </p:txBody>
      </p:sp>
      <p:pic>
        <p:nvPicPr>
          <p:cNvPr id="2" name="Bild 9">
            <a:extLst>
              <a:ext uri="{FF2B5EF4-FFF2-40B4-BE49-F238E27FC236}">
                <a16:creationId xmlns:a16="http://schemas.microsoft.com/office/drawing/2014/main" id="{EEEAAE7C-C496-B9F2-B5A8-41E48EE4F9E0}"/>
              </a:ext>
            </a:extLst>
          </p:cNvPr>
          <p:cNvPicPr>
            <a:picLocks noChangeAspect="1"/>
          </p:cNvPicPr>
          <p:nvPr userDrawn="1"/>
        </p:nvPicPr>
        <p:blipFill rotWithShape="1">
          <a:blip r:embed="rId2"/>
          <a:srcRect t="-10597" b="31569"/>
          <a:stretch/>
        </p:blipFill>
        <p:spPr>
          <a:xfrm rot="16200000">
            <a:off x="8238400" y="3260442"/>
            <a:ext cx="1328400" cy="337115"/>
          </a:xfrm>
          <a:prstGeom prst="rect">
            <a:avLst/>
          </a:prstGeom>
        </p:spPr>
      </p:pic>
      <p:sp>
        <p:nvSpPr>
          <p:cNvPr id="4" name="Content Placeholder 2">
            <a:extLst>
              <a:ext uri="{FF2B5EF4-FFF2-40B4-BE49-F238E27FC236}">
                <a16:creationId xmlns:a16="http://schemas.microsoft.com/office/drawing/2014/main" id="{3D64A92A-96A7-34A1-33DC-8393BF6F8AFD}"/>
              </a:ext>
            </a:extLst>
          </p:cNvPr>
          <p:cNvSpPr>
            <a:spLocks noGrp="1"/>
          </p:cNvSpPr>
          <p:nvPr>
            <p:ph idx="1"/>
          </p:nvPr>
        </p:nvSpPr>
        <p:spPr>
          <a:xfrm>
            <a:off x="446531" y="1445420"/>
            <a:ext cx="7886700" cy="4351338"/>
          </a:xfrm>
          <a:prstGeom prst="rect">
            <a:avLst/>
          </a:prstGeom>
        </p:spPr>
        <p:txBody>
          <a:bodyPr>
            <a:normAutofit/>
          </a:bodyPr>
          <a:lstStyle>
            <a:lvl1pPr>
              <a:defRPr sz="1600">
                <a:solidFill>
                  <a:srgbClr val="0E4067"/>
                </a:solidFill>
                <a:latin typeface="Montserrat "/>
              </a:defRPr>
            </a:lvl1pPr>
            <a:lvl2pPr>
              <a:defRPr sz="1600">
                <a:solidFill>
                  <a:srgbClr val="0E4067"/>
                </a:solidFill>
                <a:latin typeface="Montserrat "/>
              </a:defRPr>
            </a:lvl2pPr>
            <a:lvl3pPr>
              <a:defRPr sz="1600">
                <a:solidFill>
                  <a:srgbClr val="0E4067"/>
                </a:solidFill>
                <a:latin typeface="Montserrat "/>
              </a:defRPr>
            </a:lvl3pPr>
            <a:lvl4pPr>
              <a:defRPr sz="1600">
                <a:solidFill>
                  <a:srgbClr val="0E4067"/>
                </a:solidFill>
                <a:latin typeface="Montserrat "/>
              </a:defRPr>
            </a:lvl4pPr>
            <a:lvl5pPr>
              <a:defRPr sz="1600">
                <a:solidFill>
                  <a:srgbClr val="0E4067"/>
                </a:solidFill>
                <a:latin typeface="Montserrat "/>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itel 1">
            <a:extLst>
              <a:ext uri="{FF2B5EF4-FFF2-40B4-BE49-F238E27FC236}">
                <a16:creationId xmlns:a16="http://schemas.microsoft.com/office/drawing/2014/main" id="{B8207D98-72A9-6CB5-5CB3-CB4A0BECE6EC}"/>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04486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3200">
                <a:solidFill>
                  <a:srgbClr val="0E4067"/>
                </a:solidFill>
                <a:latin typeface="Montserrat" panose="00000500000000000000" pitchFamily="2" charset="0"/>
              </a:defRPr>
            </a:lvl1pPr>
          </a:lstStyle>
          <a:p>
            <a:r>
              <a:rPr lang="de-DE" dirty="0"/>
              <a:t>Mastertitelformat bearbeiten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rgbClr val="0E4067"/>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66348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50A559F2-FF09-BDAB-CC20-5FE108DDDCE1}"/>
              </a:ext>
            </a:extLst>
          </p:cNvPr>
          <p:cNvSpPr/>
          <p:nvPr userDrawn="1"/>
        </p:nvSpPr>
        <p:spPr>
          <a:xfrm>
            <a:off x="8661200" y="2103200"/>
            <a:ext cx="482800" cy="2651600"/>
          </a:xfrm>
          <a:prstGeom prst="rect">
            <a:avLst/>
          </a:prstGeom>
          <a:solidFill>
            <a:srgbClr val="0E4067">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8F6BE1EF-6478-405E-BBB9-AC8A15615D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9" name="Textplatzhalter 14">
            <a:extLst>
              <a:ext uri="{FF2B5EF4-FFF2-40B4-BE49-F238E27FC236}">
                <a16:creationId xmlns:a16="http://schemas.microsoft.com/office/drawing/2014/main" id="{08DDB5E5-8423-A565-4E4D-14D4F22C3C56}"/>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0" name="Titel 1">
            <a:extLst>
              <a:ext uri="{FF2B5EF4-FFF2-40B4-BE49-F238E27FC236}">
                <a16:creationId xmlns:a16="http://schemas.microsoft.com/office/drawing/2014/main" id="{261AF290-A426-B756-9151-84AD8944C26A}"/>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83010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9413C029-F447-FFAF-FE32-73E558FA4562}"/>
              </a:ext>
            </a:extLst>
          </p:cNvPr>
          <p:cNvSpPr/>
          <p:nvPr userDrawn="1"/>
        </p:nvSpPr>
        <p:spPr>
          <a:xfrm>
            <a:off x="8661200" y="2103200"/>
            <a:ext cx="482800" cy="2651600"/>
          </a:xfrm>
          <a:prstGeom prst="rect">
            <a:avLst/>
          </a:prstGeom>
          <a:solidFill>
            <a:srgbClr val="006E44">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76F646B5-A698-DB87-7262-0E711B2741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10" name="Textplatzhalter 14">
            <a:extLst>
              <a:ext uri="{FF2B5EF4-FFF2-40B4-BE49-F238E27FC236}">
                <a16:creationId xmlns:a16="http://schemas.microsoft.com/office/drawing/2014/main" id="{F4C2B8A0-4252-5454-733F-F622A8475630}"/>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1" name="Titel 1">
            <a:extLst>
              <a:ext uri="{FF2B5EF4-FFF2-40B4-BE49-F238E27FC236}">
                <a16:creationId xmlns:a16="http://schemas.microsoft.com/office/drawing/2014/main" id="{2C6AA00E-9A21-2FFF-B1CB-F4D3400D63D8}"/>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4641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6" name="Google Shape;167;p27">
            <a:extLst>
              <a:ext uri="{FF2B5EF4-FFF2-40B4-BE49-F238E27FC236}">
                <a16:creationId xmlns:a16="http://schemas.microsoft.com/office/drawing/2014/main" id="{8EE711D4-C700-4962-5A1A-488EAD790099}"/>
              </a:ext>
            </a:extLst>
          </p:cNvPr>
          <p:cNvSpPr/>
          <p:nvPr userDrawn="1"/>
        </p:nvSpPr>
        <p:spPr>
          <a:xfrm>
            <a:off x="8661200" y="2103200"/>
            <a:ext cx="482800" cy="2651600"/>
          </a:xfrm>
          <a:prstGeom prst="rect">
            <a:avLst/>
          </a:prstGeom>
          <a:solidFill>
            <a:srgbClr val="498BB6">
              <a:alpha val="84706"/>
            </a:srgbClr>
          </a:solidFill>
          <a:ln>
            <a:noFill/>
          </a:ln>
        </p:spPr>
        <p:txBody>
          <a:bodyPr spcFirstLastPara="1" wrap="square" lIns="121900" tIns="121900" rIns="121900" bIns="121900" anchor="ctr" anchorCtr="0">
            <a:noAutofit/>
          </a:bodyPr>
          <a:lstStyle/>
          <a:p>
            <a:endParaRPr sz="2400" dirty="0"/>
          </a:p>
        </p:txBody>
      </p:sp>
      <p:pic>
        <p:nvPicPr>
          <p:cNvPr id="7" name="Bild 9">
            <a:extLst>
              <a:ext uri="{FF2B5EF4-FFF2-40B4-BE49-F238E27FC236}">
                <a16:creationId xmlns:a16="http://schemas.microsoft.com/office/drawing/2014/main" id="{46D079F9-1391-B34C-06EA-9368C63433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3705"/>
          <a:stretch/>
        </p:blipFill>
        <p:spPr>
          <a:xfrm rot="16200000">
            <a:off x="8238479" y="3237836"/>
            <a:ext cx="1328241" cy="382327"/>
          </a:xfrm>
          <a:prstGeom prst="rect">
            <a:avLst/>
          </a:prstGeom>
        </p:spPr>
      </p:pic>
      <p:sp>
        <p:nvSpPr>
          <p:cNvPr id="10" name="Textplatzhalter 14">
            <a:extLst>
              <a:ext uri="{FF2B5EF4-FFF2-40B4-BE49-F238E27FC236}">
                <a16:creationId xmlns:a16="http://schemas.microsoft.com/office/drawing/2014/main" id="{6673CC8F-29A7-8F89-33BF-E215194ABC0E}"/>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1" name="Titel 1">
            <a:extLst>
              <a:ext uri="{FF2B5EF4-FFF2-40B4-BE49-F238E27FC236}">
                <a16:creationId xmlns:a16="http://schemas.microsoft.com/office/drawing/2014/main" id="{4EB9D878-5AE2-8A22-C798-AB6C9653BD53}"/>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32655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8" name="Google Shape;167;p27">
            <a:extLst>
              <a:ext uri="{FF2B5EF4-FFF2-40B4-BE49-F238E27FC236}">
                <a16:creationId xmlns:a16="http://schemas.microsoft.com/office/drawing/2014/main" id="{39833622-DD04-861A-014D-6EF1623E3098}"/>
              </a:ext>
            </a:extLst>
          </p:cNvPr>
          <p:cNvSpPr/>
          <p:nvPr userDrawn="1"/>
        </p:nvSpPr>
        <p:spPr>
          <a:xfrm>
            <a:off x="8661200" y="2103200"/>
            <a:ext cx="482800" cy="2651600"/>
          </a:xfrm>
          <a:prstGeom prst="rect">
            <a:avLst/>
          </a:prstGeom>
          <a:solidFill>
            <a:srgbClr val="76B82A">
              <a:alpha val="84706"/>
            </a:srgbClr>
          </a:solidFill>
          <a:ln>
            <a:noFill/>
          </a:ln>
        </p:spPr>
        <p:txBody>
          <a:bodyPr spcFirstLastPara="1" wrap="square" lIns="121900" tIns="121900" rIns="121900" bIns="121900" anchor="ctr" anchorCtr="0">
            <a:noAutofit/>
          </a:bodyPr>
          <a:lstStyle/>
          <a:p>
            <a:endParaRPr sz="2400" dirty="0"/>
          </a:p>
        </p:txBody>
      </p:sp>
      <p:pic>
        <p:nvPicPr>
          <p:cNvPr id="9" name="Bild 9">
            <a:extLst>
              <a:ext uri="{FF2B5EF4-FFF2-40B4-BE49-F238E27FC236}">
                <a16:creationId xmlns:a16="http://schemas.microsoft.com/office/drawing/2014/main" id="{FE388233-D1F2-5C5D-37ED-830C099CBFB9}"/>
              </a:ext>
            </a:extLst>
          </p:cNvPr>
          <p:cNvPicPr>
            <a:picLocks noChangeAspect="1"/>
          </p:cNvPicPr>
          <p:nvPr userDrawn="1"/>
        </p:nvPicPr>
        <p:blipFill rotWithShape="1">
          <a:blip r:embed="rId2"/>
          <a:srcRect t="-10597" b="31569"/>
          <a:stretch/>
        </p:blipFill>
        <p:spPr>
          <a:xfrm rot="16200000">
            <a:off x="8238400" y="3260442"/>
            <a:ext cx="1328400" cy="337115"/>
          </a:xfrm>
          <a:prstGeom prst="rect">
            <a:avLst/>
          </a:prstGeom>
        </p:spPr>
      </p:pic>
      <p:sp>
        <p:nvSpPr>
          <p:cNvPr id="14" name="Textplatzhalter 14">
            <a:extLst>
              <a:ext uri="{FF2B5EF4-FFF2-40B4-BE49-F238E27FC236}">
                <a16:creationId xmlns:a16="http://schemas.microsoft.com/office/drawing/2014/main" id="{658F7430-6F82-22DA-0376-F8096407D50C}"/>
              </a:ext>
            </a:extLst>
          </p:cNvPr>
          <p:cNvSpPr>
            <a:spLocks noGrp="1"/>
          </p:cNvSpPr>
          <p:nvPr>
            <p:ph type="body" sz="quarter" idx="13" hasCustomPrompt="1"/>
          </p:nvPr>
        </p:nvSpPr>
        <p:spPr>
          <a:xfrm>
            <a:off x="446532" y="848023"/>
            <a:ext cx="8264904" cy="365125"/>
          </a:xfrm>
          <a:prstGeom prst="rect">
            <a:avLst/>
          </a:prstGeom>
        </p:spPr>
        <p:txBody>
          <a:bodyPr>
            <a:noAutofit/>
          </a:bodyPr>
          <a:lstStyle>
            <a:lvl1pPr marL="0" indent="0" algn="l">
              <a:buNone/>
              <a:defRPr kumimoji="0" lang="de-AT" sz="1800" b="0" i="0" u="none" strike="noStrike" kern="1200" cap="all" spc="0" normalizeH="0" baseline="0" dirty="0">
                <a:ln>
                  <a:noFill/>
                </a:ln>
                <a:solidFill>
                  <a:srgbClr val="0E4067"/>
                </a:solidFill>
                <a:effectLst/>
                <a:uFillTx/>
                <a:latin typeface="Montserrat" panose="00000500000000000000" pitchFamily="2" charset="0"/>
                <a:ea typeface="+mj-ea"/>
                <a:cs typeface="+mj-cs"/>
                <a:sym typeface="Calibri"/>
              </a:defRPr>
            </a:lvl1pPr>
          </a:lstStyle>
          <a:p>
            <a:pPr lvl="0"/>
            <a:r>
              <a:rPr lang="de-AT" dirty="0"/>
              <a:t>Überschrift</a:t>
            </a:r>
          </a:p>
        </p:txBody>
      </p:sp>
      <p:sp>
        <p:nvSpPr>
          <p:cNvPr id="15" name="Titel 1">
            <a:extLst>
              <a:ext uri="{FF2B5EF4-FFF2-40B4-BE49-F238E27FC236}">
                <a16:creationId xmlns:a16="http://schemas.microsoft.com/office/drawing/2014/main" id="{EF9597EA-4927-2A25-6FFE-9A0E15C65959}"/>
              </a:ext>
            </a:extLst>
          </p:cNvPr>
          <p:cNvSpPr>
            <a:spLocks noGrp="1"/>
          </p:cNvSpPr>
          <p:nvPr>
            <p:ph type="title"/>
          </p:nvPr>
        </p:nvSpPr>
        <p:spPr>
          <a:xfrm>
            <a:off x="446532" y="281284"/>
            <a:ext cx="8264904" cy="566739"/>
          </a:xfrm>
          <a:prstGeom prst="rect">
            <a:avLst/>
          </a:prstGeom>
        </p:spPr>
        <p:txBody>
          <a:bodyPr>
            <a:normAutofit/>
          </a:bodyPr>
          <a:lstStyle>
            <a:lvl1pPr algn="l" defTabSz="914400" rtl="0" eaLnBrk="1" latinLnBrk="0" hangingPunct="1">
              <a:lnSpc>
                <a:spcPct val="90000"/>
              </a:lnSpc>
              <a:spcBef>
                <a:spcPct val="0"/>
              </a:spcBef>
              <a:buNone/>
              <a:defRPr lang="de-AT" sz="2600" kern="1200" dirty="0">
                <a:solidFill>
                  <a:srgbClr val="0E4067"/>
                </a:solidFill>
                <a:latin typeface="Montserrat SemiBold" panose="00000700000000000000" pitchFamily="2" charset="0"/>
                <a:ea typeface="+mj-ea"/>
                <a:cs typeface="+mj-cs"/>
              </a:defRPr>
            </a:lvl1pPr>
          </a:lstStyle>
          <a:p>
            <a:r>
              <a:rPr lang="de-DE" dirty="0"/>
              <a:t>Mastertitelformat bearbeiten</a:t>
            </a:r>
            <a:endParaRPr lang="de-AT" dirty="0"/>
          </a:p>
        </p:txBody>
      </p:sp>
    </p:spTree>
    <p:extLst>
      <p:ext uri="{BB962C8B-B14F-4D97-AF65-F5344CB8AC3E}">
        <p14:creationId xmlns:p14="http://schemas.microsoft.com/office/powerpoint/2010/main" val="197512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7FAB33CD-A3BA-29F3-0D63-8293A59B21AB}"/>
              </a:ext>
            </a:extLst>
          </p:cNvPr>
          <p:cNvSpPr txBox="1"/>
          <p:nvPr userDrawn="1"/>
        </p:nvSpPr>
        <p:spPr>
          <a:xfrm>
            <a:off x="446531" y="6538912"/>
            <a:ext cx="3362457" cy="200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de-DE" sz="700" dirty="0">
                <a:solidFill>
                  <a:srgbClr val="0E4067"/>
                </a:solidFill>
                <a:latin typeface="Montserrat Light"/>
              </a:rPr>
              <a:t>Marketingunterlage ausschließlich für institutionelle Investoren, Juni 2024</a:t>
            </a:r>
            <a:endParaRPr lang="de-AT" sz="700" dirty="0">
              <a:solidFill>
                <a:srgbClr val="0E4067"/>
              </a:solidFill>
              <a:latin typeface="Montserrat Light"/>
            </a:endParaRPr>
          </a:p>
        </p:txBody>
      </p:sp>
      <p:cxnSp>
        <p:nvCxnSpPr>
          <p:cNvPr id="10" name="Gerader Verbinder 9">
            <a:extLst>
              <a:ext uri="{FF2B5EF4-FFF2-40B4-BE49-F238E27FC236}">
                <a16:creationId xmlns:a16="http://schemas.microsoft.com/office/drawing/2014/main" id="{9927F2D5-7153-C70E-BCA8-D77D31B80E64}"/>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1" name="Foliennummernplatzhalter 5">
            <a:extLst>
              <a:ext uri="{FF2B5EF4-FFF2-40B4-BE49-F238E27FC236}">
                <a16:creationId xmlns:a16="http://schemas.microsoft.com/office/drawing/2014/main" id="{4E909D73-C1D9-6176-95F6-0F75086D4E8C}"/>
              </a:ext>
            </a:extLst>
          </p:cNvPr>
          <p:cNvSpPr txBox="1">
            <a:spLocks/>
          </p:cNvSpPr>
          <p:nvPr userDrawn="1"/>
        </p:nvSpPr>
        <p:spPr>
          <a:xfrm>
            <a:off x="5918000" y="645637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E4067"/>
                </a:solidFill>
                <a:latin typeface="Montserrat" panose="000005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1590FC0-DCF3-40BF-B63F-6BF9FB5A8D90}" type="slidenum">
              <a:rPr lang="de-AT" smtClean="0"/>
              <a:pPr/>
              <a:t>‹Nr.›</a:t>
            </a:fld>
            <a:endParaRPr lang="de-AT" dirty="0"/>
          </a:p>
        </p:txBody>
      </p:sp>
    </p:spTree>
    <p:extLst>
      <p:ext uri="{BB962C8B-B14F-4D97-AF65-F5344CB8AC3E}">
        <p14:creationId xmlns:p14="http://schemas.microsoft.com/office/powerpoint/2010/main" val="2566461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7FAB33CD-A3BA-29F3-0D63-8293A59B21AB}"/>
              </a:ext>
            </a:extLst>
          </p:cNvPr>
          <p:cNvSpPr txBox="1"/>
          <p:nvPr userDrawn="1"/>
        </p:nvSpPr>
        <p:spPr>
          <a:xfrm>
            <a:off x="446531" y="6538912"/>
            <a:ext cx="3362457" cy="200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de-DE" sz="700" dirty="0">
                <a:solidFill>
                  <a:srgbClr val="0E4067"/>
                </a:solidFill>
                <a:latin typeface="Montserrat Light"/>
              </a:rPr>
              <a:t>Marketingunterlage ausschließlich für institutionelle Investoren, Juni 2024</a:t>
            </a:r>
            <a:endParaRPr lang="de-AT" sz="700" dirty="0">
              <a:solidFill>
                <a:srgbClr val="0E4067"/>
              </a:solidFill>
              <a:latin typeface="Montserrat Light"/>
            </a:endParaRPr>
          </a:p>
        </p:txBody>
      </p:sp>
      <p:cxnSp>
        <p:nvCxnSpPr>
          <p:cNvPr id="10" name="Gerader Verbinder 9">
            <a:extLst>
              <a:ext uri="{FF2B5EF4-FFF2-40B4-BE49-F238E27FC236}">
                <a16:creationId xmlns:a16="http://schemas.microsoft.com/office/drawing/2014/main" id="{9927F2D5-7153-C70E-BCA8-D77D31B80E64}"/>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05811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7FAB33CD-A3BA-29F3-0D63-8293A59B21AB}"/>
              </a:ext>
            </a:extLst>
          </p:cNvPr>
          <p:cNvSpPr txBox="1"/>
          <p:nvPr userDrawn="1"/>
        </p:nvSpPr>
        <p:spPr>
          <a:xfrm>
            <a:off x="446531" y="6538912"/>
            <a:ext cx="3362457" cy="200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de-DE" sz="700" dirty="0">
                <a:solidFill>
                  <a:srgbClr val="0E4067"/>
                </a:solidFill>
                <a:latin typeface="Montserrat Light"/>
              </a:rPr>
              <a:t>Marketingunterlage ausschließlich für institutionelle Investoren, Juni 2024</a:t>
            </a:r>
            <a:endParaRPr lang="de-AT" sz="700" dirty="0">
              <a:solidFill>
                <a:srgbClr val="0E4067"/>
              </a:solidFill>
              <a:latin typeface="Montserrat Light"/>
            </a:endParaRPr>
          </a:p>
        </p:txBody>
      </p:sp>
      <p:cxnSp>
        <p:nvCxnSpPr>
          <p:cNvPr id="10" name="Gerader Verbinder 9">
            <a:extLst>
              <a:ext uri="{FF2B5EF4-FFF2-40B4-BE49-F238E27FC236}">
                <a16:creationId xmlns:a16="http://schemas.microsoft.com/office/drawing/2014/main" id="{9927F2D5-7153-C70E-BCA8-D77D31B80E64}"/>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
        <p:nvSpPr>
          <p:cNvPr id="11" name="Foliennummernplatzhalter 5">
            <a:extLst>
              <a:ext uri="{FF2B5EF4-FFF2-40B4-BE49-F238E27FC236}">
                <a16:creationId xmlns:a16="http://schemas.microsoft.com/office/drawing/2014/main" id="{4E909D73-C1D9-6176-95F6-0F75086D4E8C}"/>
              </a:ext>
            </a:extLst>
          </p:cNvPr>
          <p:cNvSpPr txBox="1">
            <a:spLocks/>
          </p:cNvSpPr>
          <p:nvPr userDrawn="1"/>
        </p:nvSpPr>
        <p:spPr>
          <a:xfrm>
            <a:off x="5918000" y="645637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rgbClr val="0E4067"/>
                </a:solidFill>
                <a:latin typeface="Montserrat" panose="000005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1590FC0-DCF3-40BF-B63F-6BF9FB5A8D90}" type="slidenum">
              <a:rPr lang="de-AT" smtClean="0"/>
              <a:pPr/>
              <a:t>‹Nr.›</a:t>
            </a:fld>
            <a:endParaRPr lang="de-AT" dirty="0"/>
          </a:p>
        </p:txBody>
      </p:sp>
    </p:spTree>
    <p:extLst>
      <p:ext uri="{BB962C8B-B14F-4D97-AF65-F5344CB8AC3E}">
        <p14:creationId xmlns:p14="http://schemas.microsoft.com/office/powerpoint/2010/main" val="37356113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7FAB33CD-A3BA-29F3-0D63-8293A59B21AB}"/>
              </a:ext>
            </a:extLst>
          </p:cNvPr>
          <p:cNvSpPr txBox="1"/>
          <p:nvPr userDrawn="1"/>
        </p:nvSpPr>
        <p:spPr>
          <a:xfrm>
            <a:off x="446531" y="6538912"/>
            <a:ext cx="3362457" cy="200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de-DE" sz="700" dirty="0">
                <a:solidFill>
                  <a:srgbClr val="0E4067"/>
                </a:solidFill>
                <a:latin typeface="Montserrat Light"/>
              </a:rPr>
              <a:t>Marketingunterlage ausschließlich für institutionelle Investoren, Juni 2024</a:t>
            </a:r>
            <a:endParaRPr lang="de-AT" sz="700" dirty="0">
              <a:solidFill>
                <a:srgbClr val="0E4067"/>
              </a:solidFill>
              <a:latin typeface="Montserrat Light"/>
            </a:endParaRPr>
          </a:p>
        </p:txBody>
      </p:sp>
      <p:cxnSp>
        <p:nvCxnSpPr>
          <p:cNvPr id="10" name="Gerader Verbinder 9">
            <a:extLst>
              <a:ext uri="{FF2B5EF4-FFF2-40B4-BE49-F238E27FC236}">
                <a16:creationId xmlns:a16="http://schemas.microsoft.com/office/drawing/2014/main" id="{9927F2D5-7153-C70E-BCA8-D77D31B80E64}"/>
              </a:ext>
            </a:extLst>
          </p:cNvPr>
          <p:cNvCxnSpPr>
            <a:cxnSpLocks/>
          </p:cNvCxnSpPr>
          <p:nvPr userDrawn="1"/>
        </p:nvCxnSpPr>
        <p:spPr>
          <a:xfrm>
            <a:off x="446531" y="6538912"/>
            <a:ext cx="8214669" cy="0"/>
          </a:xfrm>
          <a:prstGeom prst="line">
            <a:avLst/>
          </a:prstGeom>
          <a:ln>
            <a:solidFill>
              <a:srgbClr val="0E40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7418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30978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universal-investmen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E3AEABEF-5D7D-C9C1-B7E4-16993235E747}"/>
              </a:ext>
            </a:extLst>
          </p:cNvPr>
          <p:cNvGrpSpPr/>
          <p:nvPr/>
        </p:nvGrpSpPr>
        <p:grpSpPr>
          <a:xfrm>
            <a:off x="103517" y="4413873"/>
            <a:ext cx="8936966" cy="1500379"/>
            <a:chOff x="94891" y="4439752"/>
            <a:chExt cx="8936966" cy="1500379"/>
          </a:xfrm>
        </p:grpSpPr>
        <p:sp>
          <p:nvSpPr>
            <p:cNvPr id="3" name="Rechteck 2">
              <a:extLst>
                <a:ext uri="{FF2B5EF4-FFF2-40B4-BE49-F238E27FC236}">
                  <a16:creationId xmlns:a16="http://schemas.microsoft.com/office/drawing/2014/main" id="{E01D1A87-E683-CD7B-B509-FCB778EB1EE1}"/>
                </a:ext>
                <a:ext uri="{C183D7F6-B498-43B3-948B-1728B52AA6E4}">
                  <adec:decorative xmlns:adec="http://schemas.microsoft.com/office/drawing/2017/decorative" val="1"/>
                </a:ext>
              </a:extLst>
            </p:cNvPr>
            <p:cNvSpPr/>
            <p:nvPr/>
          </p:nvSpPr>
          <p:spPr>
            <a:xfrm>
              <a:off x="94891" y="4439752"/>
              <a:ext cx="8936966" cy="1500379"/>
            </a:xfrm>
            <a:prstGeom prst="rect">
              <a:avLst/>
            </a:prstGeom>
            <a:solidFill>
              <a:schemeClr val="bg1">
                <a:alpha val="78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rgbClr val="0E4067"/>
                  </a:solidFill>
                  <a:latin typeface="Montserrart"/>
                </a:rPr>
                <a:t>CONVEX Experts</a:t>
              </a:r>
            </a:p>
            <a:p>
              <a:pPr algn="ctr"/>
              <a:endParaRPr lang="de-DE" sz="1200" dirty="0">
                <a:solidFill>
                  <a:srgbClr val="0E4067"/>
                </a:solidFill>
                <a:latin typeface="Montserrart"/>
              </a:endParaRPr>
            </a:p>
            <a:p>
              <a:pPr algn="ctr"/>
              <a:r>
                <a:rPr lang="de-DE" sz="2400" dirty="0">
                  <a:solidFill>
                    <a:srgbClr val="0E4067"/>
                  </a:solidFill>
                  <a:latin typeface="Montserrart"/>
                </a:rPr>
                <a:t>WANDELANLEIHEN – UNSERE PROFESSION</a:t>
              </a:r>
            </a:p>
            <a:p>
              <a:pPr algn="ctr" rtl="0"/>
              <a:endParaRPr lang="de-DE" dirty="0"/>
            </a:p>
          </p:txBody>
        </p:sp>
        <p:cxnSp>
          <p:nvCxnSpPr>
            <p:cNvPr id="4" name="Gerader Verbinder 3">
              <a:extLst>
                <a:ext uri="{FF2B5EF4-FFF2-40B4-BE49-F238E27FC236}">
                  <a16:creationId xmlns:a16="http://schemas.microsoft.com/office/drawing/2014/main" id="{E84074FD-65EC-9BD6-1067-BFB9DED7F3C6}"/>
                </a:ext>
              </a:extLst>
            </p:cNvPr>
            <p:cNvCxnSpPr>
              <a:cxnSpLocks/>
            </p:cNvCxnSpPr>
            <p:nvPr/>
          </p:nvCxnSpPr>
          <p:spPr>
            <a:xfrm>
              <a:off x="492862" y="5079267"/>
              <a:ext cx="8158276" cy="0"/>
            </a:xfrm>
            <a:prstGeom prst="line">
              <a:avLst/>
            </a:prstGeom>
            <a:ln w="28575">
              <a:solidFill>
                <a:srgbClr val="0E406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242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624EE3E-F95A-510A-525A-63589B3B53F7}"/>
              </a:ext>
            </a:extLst>
          </p:cNvPr>
          <p:cNvSpPr txBox="1"/>
          <p:nvPr/>
        </p:nvSpPr>
        <p:spPr>
          <a:xfrm>
            <a:off x="3086100" y="2686050"/>
            <a:ext cx="5010150" cy="1631216"/>
          </a:xfrm>
          <a:prstGeom prst="rect">
            <a:avLst/>
          </a:prstGeom>
          <a:noFill/>
        </p:spPr>
        <p:txBody>
          <a:bodyPr wrap="square" rtlCol="0">
            <a:spAutoFit/>
          </a:bodyPr>
          <a:lstStyle/>
          <a:p>
            <a:r>
              <a:rPr lang="de-AT" sz="5000" dirty="0">
                <a:solidFill>
                  <a:schemeClr val="bg1"/>
                </a:solidFill>
                <a:latin typeface="Montserrat "/>
              </a:rPr>
              <a:t>KPI HISTORIE 2023</a:t>
            </a:r>
          </a:p>
        </p:txBody>
      </p:sp>
    </p:spTree>
    <p:extLst>
      <p:ext uri="{BB962C8B-B14F-4D97-AF65-F5344CB8AC3E}">
        <p14:creationId xmlns:p14="http://schemas.microsoft.com/office/powerpoint/2010/main" val="143196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6C0E6E-A797-D396-FF55-6404904DDB3C}"/>
              </a:ext>
            </a:extLst>
          </p:cNvPr>
          <p:cNvSpPr>
            <a:spLocks noGrp="1"/>
          </p:cNvSpPr>
          <p:nvPr>
            <p:ph type="body" sz="quarter" idx="13"/>
          </p:nvPr>
        </p:nvSpPr>
        <p:spPr/>
        <p:txBody>
          <a:bodyPr/>
          <a:lstStyle/>
          <a:p>
            <a:r>
              <a:rPr lang="de-AT" dirty="0"/>
              <a:t>KPI Historie 2023</a:t>
            </a:r>
          </a:p>
          <a:p>
            <a:endParaRPr lang="de-AT" dirty="0"/>
          </a:p>
        </p:txBody>
      </p:sp>
      <p:sp>
        <p:nvSpPr>
          <p:cNvPr id="3" name="Titel 2">
            <a:extLst>
              <a:ext uri="{FF2B5EF4-FFF2-40B4-BE49-F238E27FC236}">
                <a16:creationId xmlns:a16="http://schemas.microsoft.com/office/drawing/2014/main" id="{22E1B558-17AF-8C31-5C40-D48B75A1DBC6}"/>
              </a:ext>
            </a:extLst>
          </p:cNvPr>
          <p:cNvSpPr>
            <a:spLocks noGrp="1"/>
          </p:cNvSpPr>
          <p:nvPr>
            <p:ph type="title"/>
          </p:nvPr>
        </p:nvSpPr>
        <p:spPr/>
        <p:txBody>
          <a:bodyPr/>
          <a:lstStyle/>
          <a:p>
            <a:r>
              <a:rPr lang="de-AT" dirty="0"/>
              <a:t>CONVEX CONSERVATIVE SUSTAINABLE</a:t>
            </a:r>
          </a:p>
        </p:txBody>
      </p:sp>
      <p:sp>
        <p:nvSpPr>
          <p:cNvPr id="4" name="Textfeld 3">
            <a:extLst>
              <a:ext uri="{FF2B5EF4-FFF2-40B4-BE49-F238E27FC236}">
                <a16:creationId xmlns:a16="http://schemas.microsoft.com/office/drawing/2014/main" id="{32B2DA0C-49A4-8B8C-6969-9849AEE4D2A8}"/>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graphicFrame>
        <p:nvGraphicFramePr>
          <p:cNvPr id="5" name="Tabelle 15">
            <a:extLst>
              <a:ext uri="{FF2B5EF4-FFF2-40B4-BE49-F238E27FC236}">
                <a16:creationId xmlns:a16="http://schemas.microsoft.com/office/drawing/2014/main" id="{009D42B9-5DE3-3D58-6B48-C20F3BEA726B}"/>
              </a:ext>
            </a:extLst>
          </p:cNvPr>
          <p:cNvGraphicFramePr>
            <a:graphicFrameLocks noGrp="1"/>
          </p:cNvGraphicFramePr>
          <p:nvPr>
            <p:extLst>
              <p:ext uri="{D42A27DB-BD31-4B8C-83A1-F6EECF244321}">
                <p14:modId xmlns:p14="http://schemas.microsoft.com/office/powerpoint/2010/main" val="456611770"/>
              </p:ext>
            </p:extLst>
          </p:nvPr>
        </p:nvGraphicFramePr>
        <p:xfrm>
          <a:off x="446532" y="1983660"/>
          <a:ext cx="8150953" cy="1567783"/>
        </p:xfrm>
        <a:graphic>
          <a:graphicData uri="http://schemas.openxmlformats.org/drawingml/2006/table">
            <a:tbl>
              <a:tblPr firstRow="1" bandRow="1">
                <a:tableStyleId>{68D230F3-CF80-4859-8CE7-A43EE81993B5}</a:tableStyleId>
              </a:tblPr>
              <a:tblGrid>
                <a:gridCol w="3649218">
                  <a:extLst>
                    <a:ext uri="{9D8B030D-6E8A-4147-A177-3AD203B41FA5}">
                      <a16:colId xmlns:a16="http://schemas.microsoft.com/office/drawing/2014/main" val="4052484488"/>
                    </a:ext>
                  </a:extLst>
                </a:gridCol>
                <a:gridCol w="2009775">
                  <a:extLst>
                    <a:ext uri="{9D8B030D-6E8A-4147-A177-3AD203B41FA5}">
                      <a16:colId xmlns:a16="http://schemas.microsoft.com/office/drawing/2014/main" val="1310373919"/>
                    </a:ext>
                  </a:extLst>
                </a:gridCol>
                <a:gridCol w="885825">
                  <a:extLst>
                    <a:ext uri="{9D8B030D-6E8A-4147-A177-3AD203B41FA5}">
                      <a16:colId xmlns:a16="http://schemas.microsoft.com/office/drawing/2014/main" val="3759895469"/>
                    </a:ext>
                  </a:extLst>
                </a:gridCol>
                <a:gridCol w="1606135">
                  <a:extLst>
                    <a:ext uri="{9D8B030D-6E8A-4147-A177-3AD203B41FA5}">
                      <a16:colId xmlns:a16="http://schemas.microsoft.com/office/drawing/2014/main" val="1045667136"/>
                    </a:ext>
                  </a:extLst>
                </a:gridCol>
              </a:tblGrid>
              <a:tr h="344282">
                <a:tc>
                  <a:txBody>
                    <a:bodyPr/>
                    <a:lstStyle/>
                    <a:p>
                      <a:pPr algn="l" fontAlgn="ctr"/>
                      <a:r>
                        <a:rPr lang="de-AT" sz="1000" b="1" i="0" u="none" strike="noStrike" dirty="0">
                          <a:solidFill>
                            <a:srgbClr val="0E4067"/>
                          </a:solidFill>
                          <a:effectLst/>
                          <a:latin typeface="Montserrat SemiBold" panose="00000700000000000000" pitchFamily="2" charset="0"/>
                        </a:rPr>
                        <a:t>Q1/2023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p>
                      <a:pPr algn="r" fontAlgn="ctr"/>
                      <a:endParaRPr lang="de-AT" sz="1000" b="1" i="0" u="none" strike="noStrike" dirty="0">
                        <a:solidFill>
                          <a:srgbClr val="0E4067"/>
                        </a:solidFill>
                        <a:effectLst/>
                        <a:latin typeface="Montserrat SemiBold" panose="00000700000000000000" pitchFamily="2" charset="0"/>
                      </a:endParaRP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236,34</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317,92</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204,73</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1,84</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5,34</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4,46</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5,17</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83,96</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672,33</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8</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.414,70</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14.771,24</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11.195,91</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graphicFrame>
        <p:nvGraphicFramePr>
          <p:cNvPr id="6" name="Tabelle 15">
            <a:extLst>
              <a:ext uri="{FF2B5EF4-FFF2-40B4-BE49-F238E27FC236}">
                <a16:creationId xmlns:a16="http://schemas.microsoft.com/office/drawing/2014/main" id="{A84B1363-7555-F00B-64A0-914ED44D7FC4}"/>
              </a:ext>
            </a:extLst>
          </p:cNvPr>
          <p:cNvGraphicFramePr>
            <a:graphicFrameLocks noGrp="1"/>
          </p:cNvGraphicFramePr>
          <p:nvPr>
            <p:extLst>
              <p:ext uri="{D42A27DB-BD31-4B8C-83A1-F6EECF244321}">
                <p14:modId xmlns:p14="http://schemas.microsoft.com/office/powerpoint/2010/main" val="3846579984"/>
              </p:ext>
            </p:extLst>
          </p:nvPr>
        </p:nvGraphicFramePr>
        <p:xfrm>
          <a:off x="446531" y="3736260"/>
          <a:ext cx="8150953" cy="1445340"/>
        </p:xfrm>
        <a:graphic>
          <a:graphicData uri="http://schemas.openxmlformats.org/drawingml/2006/table">
            <a:tbl>
              <a:tblPr firstRow="1" bandRow="1">
                <a:tableStyleId>{68D230F3-CF80-4859-8CE7-A43EE81993B5}</a:tableStyleId>
              </a:tblPr>
              <a:tblGrid>
                <a:gridCol w="3649218">
                  <a:extLst>
                    <a:ext uri="{9D8B030D-6E8A-4147-A177-3AD203B41FA5}">
                      <a16:colId xmlns:a16="http://schemas.microsoft.com/office/drawing/2014/main" val="4052484488"/>
                    </a:ext>
                  </a:extLst>
                </a:gridCol>
                <a:gridCol w="2009775">
                  <a:extLst>
                    <a:ext uri="{9D8B030D-6E8A-4147-A177-3AD203B41FA5}">
                      <a16:colId xmlns:a16="http://schemas.microsoft.com/office/drawing/2014/main" val="1310373919"/>
                    </a:ext>
                  </a:extLst>
                </a:gridCol>
                <a:gridCol w="885825">
                  <a:extLst>
                    <a:ext uri="{9D8B030D-6E8A-4147-A177-3AD203B41FA5}">
                      <a16:colId xmlns:a16="http://schemas.microsoft.com/office/drawing/2014/main" val="3759895469"/>
                    </a:ext>
                  </a:extLst>
                </a:gridCol>
                <a:gridCol w="1606135">
                  <a:extLst>
                    <a:ext uri="{9D8B030D-6E8A-4147-A177-3AD203B41FA5}">
                      <a16:colId xmlns:a16="http://schemas.microsoft.com/office/drawing/2014/main" val="1045667136"/>
                    </a:ext>
                  </a:extLst>
                </a:gridCol>
              </a:tblGrid>
              <a:tr h="344282">
                <a:tc>
                  <a:txBody>
                    <a:bodyPr/>
                    <a:lstStyle/>
                    <a:p>
                      <a:pPr algn="l" fontAlgn="ctr"/>
                      <a:r>
                        <a:rPr lang="de-AT" sz="1000" b="0" i="0" u="none" strike="noStrike" dirty="0">
                          <a:solidFill>
                            <a:srgbClr val="0E4067"/>
                          </a:solidFill>
                          <a:effectLst/>
                          <a:latin typeface="Montserrat SemiBold" panose="00000700000000000000" pitchFamily="2" charset="0"/>
                        </a:rPr>
                        <a:t>Q2/2023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257,15</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400,84</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560,49</a:t>
                      </a:r>
                    </a:p>
                  </a:txBody>
                  <a:tcPr marL="68580" marR="6858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1,30</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5,26</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4,45</a:t>
                      </a:r>
                    </a:p>
                  </a:txBody>
                  <a:tcPr marL="68580" marR="6858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0,38</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73,48</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143,02</a:t>
                      </a:r>
                    </a:p>
                  </a:txBody>
                  <a:tcPr marL="68580" marR="6858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10.077,38</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13.777,07</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10.223,56</a:t>
                      </a:r>
                    </a:p>
                  </a:txBody>
                  <a:tcPr marL="68580" marR="6858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spTree>
    <p:extLst>
      <p:ext uri="{BB962C8B-B14F-4D97-AF65-F5344CB8AC3E}">
        <p14:creationId xmlns:p14="http://schemas.microsoft.com/office/powerpoint/2010/main" val="189481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6C0E6E-A797-D396-FF55-6404904DDB3C}"/>
              </a:ext>
            </a:extLst>
          </p:cNvPr>
          <p:cNvSpPr>
            <a:spLocks noGrp="1"/>
          </p:cNvSpPr>
          <p:nvPr>
            <p:ph type="body" sz="quarter" idx="13"/>
          </p:nvPr>
        </p:nvSpPr>
        <p:spPr/>
        <p:txBody>
          <a:bodyPr/>
          <a:lstStyle/>
          <a:p>
            <a:r>
              <a:rPr lang="de-AT" dirty="0"/>
              <a:t>KPI Historie 2023</a:t>
            </a:r>
          </a:p>
        </p:txBody>
      </p:sp>
      <p:sp>
        <p:nvSpPr>
          <p:cNvPr id="3" name="Titel 2">
            <a:extLst>
              <a:ext uri="{FF2B5EF4-FFF2-40B4-BE49-F238E27FC236}">
                <a16:creationId xmlns:a16="http://schemas.microsoft.com/office/drawing/2014/main" id="{22E1B558-17AF-8C31-5C40-D48B75A1DBC6}"/>
              </a:ext>
            </a:extLst>
          </p:cNvPr>
          <p:cNvSpPr>
            <a:spLocks noGrp="1"/>
          </p:cNvSpPr>
          <p:nvPr>
            <p:ph type="title"/>
          </p:nvPr>
        </p:nvSpPr>
        <p:spPr/>
        <p:txBody>
          <a:bodyPr/>
          <a:lstStyle/>
          <a:p>
            <a:r>
              <a:rPr lang="de-AT" dirty="0"/>
              <a:t>CONVEX CONSERVATIVE SUSTAINABLE</a:t>
            </a:r>
          </a:p>
        </p:txBody>
      </p:sp>
      <p:sp>
        <p:nvSpPr>
          <p:cNvPr id="4" name="Textfeld 3">
            <a:extLst>
              <a:ext uri="{FF2B5EF4-FFF2-40B4-BE49-F238E27FC236}">
                <a16:creationId xmlns:a16="http://schemas.microsoft.com/office/drawing/2014/main" id="{32B2DA0C-49A4-8B8C-6969-9849AEE4D2A8}"/>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graphicFrame>
        <p:nvGraphicFramePr>
          <p:cNvPr id="5" name="Tabelle 15">
            <a:extLst>
              <a:ext uri="{FF2B5EF4-FFF2-40B4-BE49-F238E27FC236}">
                <a16:creationId xmlns:a16="http://schemas.microsoft.com/office/drawing/2014/main" id="{009D42B9-5DE3-3D58-6B48-C20F3BEA726B}"/>
              </a:ext>
            </a:extLst>
          </p:cNvPr>
          <p:cNvGraphicFramePr>
            <a:graphicFrameLocks noGrp="1"/>
          </p:cNvGraphicFramePr>
          <p:nvPr>
            <p:extLst>
              <p:ext uri="{D42A27DB-BD31-4B8C-83A1-F6EECF244321}">
                <p14:modId xmlns:p14="http://schemas.microsoft.com/office/powerpoint/2010/main" val="1781712826"/>
              </p:ext>
            </p:extLst>
          </p:nvPr>
        </p:nvGraphicFramePr>
        <p:xfrm>
          <a:off x="446532" y="1983660"/>
          <a:ext cx="8150953" cy="1567783"/>
        </p:xfrm>
        <a:graphic>
          <a:graphicData uri="http://schemas.openxmlformats.org/drawingml/2006/table">
            <a:tbl>
              <a:tblPr firstRow="1" bandRow="1">
                <a:tableStyleId>{68D230F3-CF80-4859-8CE7-A43EE81993B5}</a:tableStyleId>
              </a:tblPr>
              <a:tblGrid>
                <a:gridCol w="3649218">
                  <a:extLst>
                    <a:ext uri="{9D8B030D-6E8A-4147-A177-3AD203B41FA5}">
                      <a16:colId xmlns:a16="http://schemas.microsoft.com/office/drawing/2014/main" val="4052484488"/>
                    </a:ext>
                  </a:extLst>
                </a:gridCol>
                <a:gridCol w="2009775">
                  <a:extLst>
                    <a:ext uri="{9D8B030D-6E8A-4147-A177-3AD203B41FA5}">
                      <a16:colId xmlns:a16="http://schemas.microsoft.com/office/drawing/2014/main" val="1310373919"/>
                    </a:ext>
                  </a:extLst>
                </a:gridCol>
                <a:gridCol w="885825">
                  <a:extLst>
                    <a:ext uri="{9D8B030D-6E8A-4147-A177-3AD203B41FA5}">
                      <a16:colId xmlns:a16="http://schemas.microsoft.com/office/drawing/2014/main" val="3759895469"/>
                    </a:ext>
                  </a:extLst>
                </a:gridCol>
                <a:gridCol w="1606135">
                  <a:extLst>
                    <a:ext uri="{9D8B030D-6E8A-4147-A177-3AD203B41FA5}">
                      <a16:colId xmlns:a16="http://schemas.microsoft.com/office/drawing/2014/main" val="1045667136"/>
                    </a:ext>
                  </a:extLst>
                </a:gridCol>
              </a:tblGrid>
              <a:tr h="344282">
                <a:tc>
                  <a:txBody>
                    <a:bodyPr/>
                    <a:lstStyle/>
                    <a:p>
                      <a:pPr algn="l" fontAlgn="ctr"/>
                      <a:r>
                        <a:rPr lang="de-AT" sz="1000" b="1" i="0" u="none" strike="noStrike" dirty="0">
                          <a:solidFill>
                            <a:srgbClr val="0E4067"/>
                          </a:solidFill>
                          <a:effectLst/>
                          <a:latin typeface="Montserrat SemiBold" panose="00000700000000000000" pitchFamily="2" charset="0"/>
                        </a:rPr>
                        <a:t>Q3/2023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p>
                      <a:pPr algn="r" fontAlgn="ctr"/>
                      <a:endParaRPr lang="de-AT" sz="1000" b="1" i="0" u="none" strike="noStrike" dirty="0">
                        <a:solidFill>
                          <a:srgbClr val="0E4067"/>
                        </a:solidFill>
                        <a:effectLst/>
                        <a:latin typeface="Montserrat SemiBold" panose="00000700000000000000" pitchFamily="2" charset="0"/>
                      </a:endParaRP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284,07</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400,84</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560,49</a:t>
                      </a:r>
                    </a:p>
                  </a:txBody>
                  <a:tcPr marL="68580" marR="6858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3,99</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5,04</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4,36</a:t>
                      </a:r>
                    </a:p>
                  </a:txBody>
                  <a:tcPr marL="68580" marR="6858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8,85</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73,79</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141,37</a:t>
                      </a:r>
                    </a:p>
                  </a:txBody>
                  <a:tcPr marL="68580" marR="6858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9.822,85</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13.813,13</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9.937,65</a:t>
                      </a:r>
                    </a:p>
                  </a:txBody>
                  <a:tcPr marL="68580" marR="6858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graphicFrame>
        <p:nvGraphicFramePr>
          <p:cNvPr id="6" name="Tabelle 15">
            <a:extLst>
              <a:ext uri="{FF2B5EF4-FFF2-40B4-BE49-F238E27FC236}">
                <a16:creationId xmlns:a16="http://schemas.microsoft.com/office/drawing/2014/main" id="{A84B1363-7555-F00B-64A0-914ED44D7FC4}"/>
              </a:ext>
            </a:extLst>
          </p:cNvPr>
          <p:cNvGraphicFramePr>
            <a:graphicFrameLocks noGrp="1"/>
          </p:cNvGraphicFramePr>
          <p:nvPr>
            <p:extLst>
              <p:ext uri="{D42A27DB-BD31-4B8C-83A1-F6EECF244321}">
                <p14:modId xmlns:p14="http://schemas.microsoft.com/office/powerpoint/2010/main" val="382373351"/>
              </p:ext>
            </p:extLst>
          </p:nvPr>
        </p:nvGraphicFramePr>
        <p:xfrm>
          <a:off x="446531" y="3736260"/>
          <a:ext cx="8150953" cy="1445340"/>
        </p:xfrm>
        <a:graphic>
          <a:graphicData uri="http://schemas.openxmlformats.org/drawingml/2006/table">
            <a:tbl>
              <a:tblPr firstRow="1" bandRow="1">
                <a:tableStyleId>{68D230F3-CF80-4859-8CE7-A43EE81993B5}</a:tableStyleId>
              </a:tblPr>
              <a:tblGrid>
                <a:gridCol w="3649218">
                  <a:extLst>
                    <a:ext uri="{9D8B030D-6E8A-4147-A177-3AD203B41FA5}">
                      <a16:colId xmlns:a16="http://schemas.microsoft.com/office/drawing/2014/main" val="4052484488"/>
                    </a:ext>
                  </a:extLst>
                </a:gridCol>
                <a:gridCol w="2009775">
                  <a:extLst>
                    <a:ext uri="{9D8B030D-6E8A-4147-A177-3AD203B41FA5}">
                      <a16:colId xmlns:a16="http://schemas.microsoft.com/office/drawing/2014/main" val="1310373919"/>
                    </a:ext>
                  </a:extLst>
                </a:gridCol>
                <a:gridCol w="885825">
                  <a:extLst>
                    <a:ext uri="{9D8B030D-6E8A-4147-A177-3AD203B41FA5}">
                      <a16:colId xmlns:a16="http://schemas.microsoft.com/office/drawing/2014/main" val="3759895469"/>
                    </a:ext>
                  </a:extLst>
                </a:gridCol>
                <a:gridCol w="1606135">
                  <a:extLst>
                    <a:ext uri="{9D8B030D-6E8A-4147-A177-3AD203B41FA5}">
                      <a16:colId xmlns:a16="http://schemas.microsoft.com/office/drawing/2014/main" val="1045667136"/>
                    </a:ext>
                  </a:extLst>
                </a:gridCol>
              </a:tblGrid>
              <a:tr h="344282">
                <a:tc>
                  <a:txBody>
                    <a:bodyPr/>
                    <a:lstStyle/>
                    <a:p>
                      <a:pPr algn="l" fontAlgn="ctr"/>
                      <a:r>
                        <a:rPr lang="de-AT" sz="1000" b="0" i="0" u="none" strike="noStrike" dirty="0">
                          <a:solidFill>
                            <a:srgbClr val="0E4067"/>
                          </a:solidFill>
                          <a:effectLst/>
                          <a:latin typeface="Montserrat SemiBold" panose="00000700000000000000" pitchFamily="2" charset="0"/>
                        </a:rPr>
                        <a:t>Q4/2023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204,17</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400,84</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560,49</a:t>
                      </a:r>
                    </a:p>
                  </a:txBody>
                  <a:tcPr marL="68580" marR="6858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4,24</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,96</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4,36</a:t>
                      </a:r>
                    </a:p>
                  </a:txBody>
                  <a:tcPr marL="68580" marR="6858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36,58</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69,05</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141,37</a:t>
                      </a:r>
                    </a:p>
                  </a:txBody>
                  <a:tcPr marL="68580" marR="6858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10.109,00</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13.813,13</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a:t>
                      </a: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.937,65</a:t>
                      </a:r>
                    </a:p>
                  </a:txBody>
                  <a:tcPr marL="68580" marR="6858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spTree>
    <p:extLst>
      <p:ext uri="{BB962C8B-B14F-4D97-AF65-F5344CB8AC3E}">
        <p14:creationId xmlns:p14="http://schemas.microsoft.com/office/powerpoint/2010/main" val="231903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249B67E-9FEA-1D65-FB7C-A9A1D07A9829}"/>
              </a:ext>
            </a:extLst>
          </p:cNvPr>
          <p:cNvSpPr txBox="1"/>
          <p:nvPr/>
        </p:nvSpPr>
        <p:spPr>
          <a:xfrm>
            <a:off x="3086100" y="2686050"/>
            <a:ext cx="5010150" cy="1631216"/>
          </a:xfrm>
          <a:prstGeom prst="rect">
            <a:avLst/>
          </a:prstGeom>
          <a:noFill/>
        </p:spPr>
        <p:txBody>
          <a:bodyPr wrap="square" rtlCol="0">
            <a:spAutoFit/>
          </a:bodyPr>
          <a:lstStyle/>
          <a:p>
            <a:r>
              <a:rPr lang="de-AT" sz="5000" dirty="0">
                <a:solidFill>
                  <a:schemeClr val="bg1"/>
                </a:solidFill>
                <a:latin typeface="Montserrat "/>
              </a:rPr>
              <a:t>KPI HISTORIE 2022</a:t>
            </a:r>
          </a:p>
        </p:txBody>
      </p:sp>
    </p:spTree>
    <p:extLst>
      <p:ext uri="{BB962C8B-B14F-4D97-AF65-F5344CB8AC3E}">
        <p14:creationId xmlns:p14="http://schemas.microsoft.com/office/powerpoint/2010/main" val="106557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EA5B87-66B6-70C9-5062-2FB273259A0D}"/>
              </a:ext>
            </a:extLst>
          </p:cNvPr>
          <p:cNvSpPr>
            <a:spLocks noGrp="1"/>
          </p:cNvSpPr>
          <p:nvPr>
            <p:ph type="body" sz="quarter" idx="13"/>
          </p:nvPr>
        </p:nvSpPr>
        <p:spPr/>
        <p:txBody>
          <a:bodyPr/>
          <a:lstStyle/>
          <a:p>
            <a:r>
              <a:rPr lang="de-AT" dirty="0"/>
              <a:t>KPI Historie 2022</a:t>
            </a:r>
          </a:p>
        </p:txBody>
      </p:sp>
      <p:sp>
        <p:nvSpPr>
          <p:cNvPr id="3" name="Titel 2">
            <a:extLst>
              <a:ext uri="{FF2B5EF4-FFF2-40B4-BE49-F238E27FC236}">
                <a16:creationId xmlns:a16="http://schemas.microsoft.com/office/drawing/2014/main" id="{1FD4E213-AC46-FA36-FB27-F73A93D7D5BE}"/>
              </a:ext>
            </a:extLst>
          </p:cNvPr>
          <p:cNvSpPr>
            <a:spLocks noGrp="1"/>
          </p:cNvSpPr>
          <p:nvPr>
            <p:ph type="title"/>
          </p:nvPr>
        </p:nvSpPr>
        <p:spPr/>
        <p:txBody>
          <a:bodyPr>
            <a:normAutofit/>
          </a:bodyPr>
          <a:lstStyle/>
          <a:p>
            <a:r>
              <a:rPr lang="de-AT" dirty="0"/>
              <a:t>CONVEX CONSERVATIVE SUSTAINABLE</a:t>
            </a:r>
          </a:p>
        </p:txBody>
      </p:sp>
      <p:sp>
        <p:nvSpPr>
          <p:cNvPr id="6" name="Textfeld 5">
            <a:extLst>
              <a:ext uri="{FF2B5EF4-FFF2-40B4-BE49-F238E27FC236}">
                <a16:creationId xmlns:a16="http://schemas.microsoft.com/office/drawing/2014/main" id="{DAE389EF-2D84-49E4-AA56-F591F9B09FA7}"/>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graphicFrame>
        <p:nvGraphicFramePr>
          <p:cNvPr id="7" name="Tabelle 15">
            <a:extLst>
              <a:ext uri="{FF2B5EF4-FFF2-40B4-BE49-F238E27FC236}">
                <a16:creationId xmlns:a16="http://schemas.microsoft.com/office/drawing/2014/main" id="{57C59D19-C76B-0682-61CA-42823983CEB9}"/>
              </a:ext>
            </a:extLst>
          </p:cNvPr>
          <p:cNvGraphicFramePr>
            <a:graphicFrameLocks noGrp="1"/>
          </p:cNvGraphicFramePr>
          <p:nvPr>
            <p:extLst>
              <p:ext uri="{D42A27DB-BD31-4B8C-83A1-F6EECF244321}">
                <p14:modId xmlns:p14="http://schemas.microsoft.com/office/powerpoint/2010/main" val="1134850275"/>
              </p:ext>
            </p:extLst>
          </p:nvPr>
        </p:nvGraphicFramePr>
        <p:xfrm>
          <a:off x="446532" y="1983660"/>
          <a:ext cx="8150953" cy="1445340"/>
        </p:xfrm>
        <a:graphic>
          <a:graphicData uri="http://schemas.openxmlformats.org/drawingml/2006/table">
            <a:tbl>
              <a:tblPr firstRow="1" bandRow="1">
                <a:tableStyleId>{68D230F3-CF80-4859-8CE7-A43EE81993B5}</a:tableStyleId>
              </a:tblPr>
              <a:tblGrid>
                <a:gridCol w="3637595">
                  <a:extLst>
                    <a:ext uri="{9D8B030D-6E8A-4147-A177-3AD203B41FA5}">
                      <a16:colId xmlns:a16="http://schemas.microsoft.com/office/drawing/2014/main" val="4052484488"/>
                    </a:ext>
                  </a:extLst>
                </a:gridCol>
                <a:gridCol w="3247709">
                  <a:extLst>
                    <a:ext uri="{9D8B030D-6E8A-4147-A177-3AD203B41FA5}">
                      <a16:colId xmlns:a16="http://schemas.microsoft.com/office/drawing/2014/main" val="1310373919"/>
                    </a:ext>
                  </a:extLst>
                </a:gridCol>
                <a:gridCol w="1265649">
                  <a:extLst>
                    <a:ext uri="{9D8B030D-6E8A-4147-A177-3AD203B41FA5}">
                      <a16:colId xmlns:a16="http://schemas.microsoft.com/office/drawing/2014/main" val="3759895469"/>
                    </a:ext>
                  </a:extLst>
                </a:gridCol>
              </a:tblGrid>
              <a:tr h="344282">
                <a:tc>
                  <a:txBody>
                    <a:bodyPr/>
                    <a:lstStyle/>
                    <a:p>
                      <a:pPr algn="l" fontAlgn="ctr"/>
                      <a:r>
                        <a:rPr lang="de-AT" sz="1000" b="0" i="0" u="none" strike="noStrike" dirty="0">
                          <a:solidFill>
                            <a:srgbClr val="0E4067"/>
                          </a:solidFill>
                          <a:effectLst/>
                          <a:latin typeface="Montserrat SemiBold" panose="00000700000000000000" pitchFamily="2" charset="0"/>
                        </a:rPr>
                        <a:t>Q1/2022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algn="ctr"/>
                      <a:r>
                        <a:rPr lang="de-AT" sz="1000" dirty="0">
                          <a:solidFill>
                            <a:srgbClr val="0E4067"/>
                          </a:solidFill>
                          <a:effectLst/>
                          <a:latin typeface="Montserrat" panose="00000500000000000000" pitchFamily="2" charset="0"/>
                          <a:ea typeface="Calibri" panose="020F0502020204030204" pitchFamily="34" charset="0"/>
                        </a:rPr>
                        <a:t>192,95</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algn="ctr"/>
                      <a:r>
                        <a:rPr lang="de-AT" sz="1000" dirty="0">
                          <a:solidFill>
                            <a:srgbClr val="0E4067"/>
                          </a:solidFill>
                          <a:effectLst/>
                          <a:latin typeface="Montserrat" panose="00000500000000000000" pitchFamily="2" charset="0"/>
                          <a:ea typeface="Calibri" panose="020F0502020204030204" pitchFamily="34" charset="0"/>
                        </a:rPr>
                        <a:t>276,86</a:t>
                      </a:r>
                    </a:p>
                  </a:txBody>
                  <a:tcPr marL="44450" marR="4445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algn="ctr"/>
                      <a:r>
                        <a:rPr lang="de-AT" sz="1000" dirty="0">
                          <a:solidFill>
                            <a:srgbClr val="0E4067"/>
                          </a:solidFill>
                          <a:effectLst/>
                          <a:latin typeface="Montserrat" panose="00000500000000000000" pitchFamily="2" charset="0"/>
                          <a:ea typeface="Calibri" panose="020F0502020204030204" pitchFamily="34" charset="0"/>
                        </a:rPr>
                        <a:t>2,98</a:t>
                      </a:r>
                    </a:p>
                  </a:txBody>
                  <a:tcPr marL="44450" marR="44450" marT="0" marB="0" anchor="ctr">
                    <a:noFill/>
                  </a:tcPr>
                </a:tc>
                <a:tc>
                  <a:txBody>
                    <a:bodyPr/>
                    <a:lstStyle/>
                    <a:p>
                      <a:pPr algn="ctr"/>
                      <a:r>
                        <a:rPr lang="de-AT" sz="1000" dirty="0">
                          <a:solidFill>
                            <a:srgbClr val="0E4067"/>
                          </a:solidFill>
                          <a:effectLst/>
                          <a:latin typeface="Montserrat" panose="00000500000000000000" pitchFamily="2" charset="0"/>
                          <a:ea typeface="Calibri" panose="020F0502020204030204" pitchFamily="34" charset="0"/>
                        </a:rPr>
                        <a:t>5,02</a:t>
                      </a:r>
                    </a:p>
                  </a:txBody>
                  <a:tcPr marL="44450" marR="4445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algn="ctr"/>
                      <a:r>
                        <a:rPr lang="de-AT" sz="1000" dirty="0">
                          <a:solidFill>
                            <a:srgbClr val="0E4067"/>
                          </a:solidFill>
                          <a:effectLst/>
                          <a:latin typeface="Montserrat" panose="00000500000000000000" pitchFamily="2" charset="0"/>
                          <a:ea typeface="Calibri" panose="020F0502020204030204" pitchFamily="34" charset="0"/>
                        </a:rPr>
                        <a:t>96,112</a:t>
                      </a:r>
                    </a:p>
                  </a:txBody>
                  <a:tcPr marL="44450" marR="44450" marT="0" marB="0" anchor="ctr">
                    <a:noFill/>
                  </a:tcPr>
                </a:tc>
                <a:tc>
                  <a:txBody>
                    <a:bodyPr/>
                    <a:lstStyle/>
                    <a:p>
                      <a:pPr algn="ctr"/>
                      <a:r>
                        <a:rPr lang="de-AT" sz="1000" dirty="0">
                          <a:solidFill>
                            <a:srgbClr val="0E4067"/>
                          </a:solidFill>
                          <a:effectLst/>
                          <a:latin typeface="Montserrat" panose="00000500000000000000" pitchFamily="2" charset="0"/>
                          <a:ea typeface="Calibri" panose="020F0502020204030204" pitchFamily="34" charset="0"/>
                        </a:rPr>
                        <a:t>54.156,41</a:t>
                      </a:r>
                    </a:p>
                  </a:txBody>
                  <a:tcPr marL="44450" marR="4445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algn="ctr"/>
                      <a:r>
                        <a:rPr lang="de-AT" sz="1000" dirty="0">
                          <a:solidFill>
                            <a:srgbClr val="0E4067"/>
                          </a:solidFill>
                          <a:effectLst/>
                          <a:latin typeface="Montserrat" panose="00000500000000000000" pitchFamily="2" charset="0"/>
                          <a:ea typeface="Calibri" panose="020F0502020204030204" pitchFamily="34" charset="0"/>
                        </a:rPr>
                        <a:t> 30.864 </a:t>
                      </a: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algn="ct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83.458 </a:t>
                      </a:r>
                    </a:p>
                  </a:txBody>
                  <a:tcPr marL="44450" marR="4445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graphicFrame>
        <p:nvGraphicFramePr>
          <p:cNvPr id="8" name="Tabelle 15">
            <a:extLst>
              <a:ext uri="{FF2B5EF4-FFF2-40B4-BE49-F238E27FC236}">
                <a16:creationId xmlns:a16="http://schemas.microsoft.com/office/drawing/2014/main" id="{3F0B3B8D-0913-AB5D-E4DF-60182E7AB010}"/>
              </a:ext>
            </a:extLst>
          </p:cNvPr>
          <p:cNvGraphicFramePr>
            <a:graphicFrameLocks noGrp="1"/>
          </p:cNvGraphicFramePr>
          <p:nvPr>
            <p:extLst>
              <p:ext uri="{D42A27DB-BD31-4B8C-83A1-F6EECF244321}">
                <p14:modId xmlns:p14="http://schemas.microsoft.com/office/powerpoint/2010/main" val="978717791"/>
              </p:ext>
            </p:extLst>
          </p:nvPr>
        </p:nvGraphicFramePr>
        <p:xfrm>
          <a:off x="446532" y="3554931"/>
          <a:ext cx="8143969" cy="1445340"/>
        </p:xfrm>
        <a:graphic>
          <a:graphicData uri="http://schemas.openxmlformats.org/drawingml/2006/table">
            <a:tbl>
              <a:tblPr firstRow="1" bandRow="1">
                <a:tableStyleId>{68D230F3-CF80-4859-8CE7-A43EE81993B5}</a:tableStyleId>
              </a:tblPr>
              <a:tblGrid>
                <a:gridCol w="3634478">
                  <a:extLst>
                    <a:ext uri="{9D8B030D-6E8A-4147-A177-3AD203B41FA5}">
                      <a16:colId xmlns:a16="http://schemas.microsoft.com/office/drawing/2014/main" val="4052484488"/>
                    </a:ext>
                  </a:extLst>
                </a:gridCol>
                <a:gridCol w="3244926">
                  <a:extLst>
                    <a:ext uri="{9D8B030D-6E8A-4147-A177-3AD203B41FA5}">
                      <a16:colId xmlns:a16="http://schemas.microsoft.com/office/drawing/2014/main" val="1310373919"/>
                    </a:ext>
                  </a:extLst>
                </a:gridCol>
                <a:gridCol w="1264565">
                  <a:extLst>
                    <a:ext uri="{9D8B030D-6E8A-4147-A177-3AD203B41FA5}">
                      <a16:colId xmlns:a16="http://schemas.microsoft.com/office/drawing/2014/main" val="3759895469"/>
                    </a:ext>
                  </a:extLst>
                </a:gridCol>
              </a:tblGrid>
              <a:tr h="344282">
                <a:tc>
                  <a:txBody>
                    <a:bodyPr/>
                    <a:lstStyle/>
                    <a:p>
                      <a:pPr algn="l" fontAlgn="ctr"/>
                      <a:r>
                        <a:rPr lang="de-AT" sz="1000" b="0" i="0" u="none" strike="noStrike" dirty="0">
                          <a:solidFill>
                            <a:srgbClr val="0E4067"/>
                          </a:solidFill>
                          <a:effectLst/>
                          <a:latin typeface="Montserrat SemiBold" panose="00000700000000000000" pitchFamily="2" charset="0"/>
                        </a:rPr>
                        <a:t>Q2/2022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170,26</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276,86</a:t>
                      </a:r>
                    </a:p>
                  </a:txBody>
                  <a:tcPr marL="44450" marR="4445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0,39</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5,02</a:t>
                      </a:r>
                    </a:p>
                  </a:txBody>
                  <a:tcPr marL="44450" marR="4445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36,13</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54.156,51</a:t>
                      </a:r>
                    </a:p>
                  </a:txBody>
                  <a:tcPr marL="44450" marR="4445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31.068 </a:t>
                      </a: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83.458 </a:t>
                      </a:r>
                    </a:p>
                  </a:txBody>
                  <a:tcPr marL="44450" marR="4445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spTree>
    <p:extLst>
      <p:ext uri="{BB962C8B-B14F-4D97-AF65-F5344CB8AC3E}">
        <p14:creationId xmlns:p14="http://schemas.microsoft.com/office/powerpoint/2010/main" val="65591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EA5B87-66B6-70C9-5062-2FB273259A0D}"/>
              </a:ext>
            </a:extLst>
          </p:cNvPr>
          <p:cNvSpPr>
            <a:spLocks noGrp="1"/>
          </p:cNvSpPr>
          <p:nvPr>
            <p:ph type="body" sz="quarter" idx="13"/>
          </p:nvPr>
        </p:nvSpPr>
        <p:spPr/>
        <p:txBody>
          <a:bodyPr/>
          <a:lstStyle/>
          <a:p>
            <a:r>
              <a:rPr lang="de-AT" dirty="0"/>
              <a:t>KPI Historie 2022</a:t>
            </a:r>
          </a:p>
        </p:txBody>
      </p:sp>
      <p:sp>
        <p:nvSpPr>
          <p:cNvPr id="3" name="Titel 2">
            <a:extLst>
              <a:ext uri="{FF2B5EF4-FFF2-40B4-BE49-F238E27FC236}">
                <a16:creationId xmlns:a16="http://schemas.microsoft.com/office/drawing/2014/main" id="{1FD4E213-AC46-FA36-FB27-F73A93D7D5BE}"/>
              </a:ext>
            </a:extLst>
          </p:cNvPr>
          <p:cNvSpPr>
            <a:spLocks noGrp="1"/>
          </p:cNvSpPr>
          <p:nvPr>
            <p:ph type="title"/>
          </p:nvPr>
        </p:nvSpPr>
        <p:spPr/>
        <p:txBody>
          <a:bodyPr>
            <a:normAutofit/>
          </a:bodyPr>
          <a:lstStyle/>
          <a:p>
            <a:r>
              <a:rPr lang="de-AT" dirty="0"/>
              <a:t>CONVEX CONSERVATIVE SUSTAINABLE</a:t>
            </a:r>
          </a:p>
        </p:txBody>
      </p:sp>
      <p:sp>
        <p:nvSpPr>
          <p:cNvPr id="6" name="Textfeld 5">
            <a:extLst>
              <a:ext uri="{FF2B5EF4-FFF2-40B4-BE49-F238E27FC236}">
                <a16:creationId xmlns:a16="http://schemas.microsoft.com/office/drawing/2014/main" id="{DAE389EF-2D84-49E4-AA56-F591F9B09FA7}"/>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graphicFrame>
        <p:nvGraphicFramePr>
          <p:cNvPr id="4" name="Tabelle 15">
            <a:extLst>
              <a:ext uri="{FF2B5EF4-FFF2-40B4-BE49-F238E27FC236}">
                <a16:creationId xmlns:a16="http://schemas.microsoft.com/office/drawing/2014/main" id="{C5FABAA5-0C8D-1F34-F28B-A75BFD701222}"/>
              </a:ext>
            </a:extLst>
          </p:cNvPr>
          <p:cNvGraphicFramePr>
            <a:graphicFrameLocks noGrp="1"/>
          </p:cNvGraphicFramePr>
          <p:nvPr>
            <p:extLst>
              <p:ext uri="{D42A27DB-BD31-4B8C-83A1-F6EECF244321}">
                <p14:modId xmlns:p14="http://schemas.microsoft.com/office/powerpoint/2010/main" val="1637457745"/>
              </p:ext>
            </p:extLst>
          </p:nvPr>
        </p:nvGraphicFramePr>
        <p:xfrm>
          <a:off x="446532" y="1983660"/>
          <a:ext cx="8150953" cy="1445340"/>
        </p:xfrm>
        <a:graphic>
          <a:graphicData uri="http://schemas.openxmlformats.org/drawingml/2006/table">
            <a:tbl>
              <a:tblPr firstRow="1" bandRow="1">
                <a:tableStyleId>{68D230F3-CF80-4859-8CE7-A43EE81993B5}</a:tableStyleId>
              </a:tblPr>
              <a:tblGrid>
                <a:gridCol w="3637595">
                  <a:extLst>
                    <a:ext uri="{9D8B030D-6E8A-4147-A177-3AD203B41FA5}">
                      <a16:colId xmlns:a16="http://schemas.microsoft.com/office/drawing/2014/main" val="4052484488"/>
                    </a:ext>
                  </a:extLst>
                </a:gridCol>
                <a:gridCol w="3247709">
                  <a:extLst>
                    <a:ext uri="{9D8B030D-6E8A-4147-A177-3AD203B41FA5}">
                      <a16:colId xmlns:a16="http://schemas.microsoft.com/office/drawing/2014/main" val="1310373919"/>
                    </a:ext>
                  </a:extLst>
                </a:gridCol>
                <a:gridCol w="1265649">
                  <a:extLst>
                    <a:ext uri="{9D8B030D-6E8A-4147-A177-3AD203B41FA5}">
                      <a16:colId xmlns:a16="http://schemas.microsoft.com/office/drawing/2014/main" val="3759895469"/>
                    </a:ext>
                  </a:extLst>
                </a:gridCol>
              </a:tblGrid>
              <a:tr h="344282">
                <a:tc>
                  <a:txBody>
                    <a:bodyPr/>
                    <a:lstStyle/>
                    <a:p>
                      <a:pPr algn="l" fontAlgn="ctr"/>
                      <a:r>
                        <a:rPr lang="de-AT" sz="1000" b="0" i="0" u="none" strike="noStrike" dirty="0">
                          <a:solidFill>
                            <a:srgbClr val="0E4067"/>
                          </a:solidFill>
                          <a:effectLst/>
                          <a:latin typeface="Montserrat SemiBold" panose="00000700000000000000" pitchFamily="2" charset="0"/>
                        </a:rPr>
                        <a:t>Q3/2022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189,10</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317,91</a:t>
                      </a:r>
                    </a:p>
                  </a:txBody>
                  <a:tcPr marL="44450" marR="4445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2,73</a:t>
                      </a:r>
                    </a:p>
                  </a:txBody>
                  <a:tcPr marL="44450" marR="44450" marT="0" marB="0">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5,36</a:t>
                      </a:r>
                    </a:p>
                  </a:txBody>
                  <a:tcPr marL="44450" marR="44450" marT="0" marB="0">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47 </a:t>
                      </a:r>
                    </a:p>
                  </a:txBody>
                  <a:tcPr marL="44450" marR="44450" marT="0" marB="0">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 643 </a:t>
                      </a:r>
                    </a:p>
                  </a:txBody>
                  <a:tcPr marL="44450" marR="44450" marT="0" marB="0">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7.408 </a:t>
                      </a:r>
                    </a:p>
                  </a:txBody>
                  <a:tcPr marL="44450" marR="44450" marT="0" marB="0">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17.062 </a:t>
                      </a:r>
                    </a:p>
                  </a:txBody>
                  <a:tcPr marL="44450" marR="44450" marT="0" marB="0">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graphicFrame>
        <p:nvGraphicFramePr>
          <p:cNvPr id="5" name="Tabelle 15">
            <a:extLst>
              <a:ext uri="{FF2B5EF4-FFF2-40B4-BE49-F238E27FC236}">
                <a16:creationId xmlns:a16="http://schemas.microsoft.com/office/drawing/2014/main" id="{CB1EA76C-145A-E5DD-8B2E-5B6FEF7A9563}"/>
              </a:ext>
            </a:extLst>
          </p:cNvPr>
          <p:cNvGraphicFramePr>
            <a:graphicFrameLocks noGrp="1"/>
          </p:cNvGraphicFramePr>
          <p:nvPr>
            <p:extLst>
              <p:ext uri="{D42A27DB-BD31-4B8C-83A1-F6EECF244321}">
                <p14:modId xmlns:p14="http://schemas.microsoft.com/office/powerpoint/2010/main" val="419909689"/>
              </p:ext>
            </p:extLst>
          </p:nvPr>
        </p:nvGraphicFramePr>
        <p:xfrm>
          <a:off x="446532" y="3554931"/>
          <a:ext cx="8143969" cy="1445340"/>
        </p:xfrm>
        <a:graphic>
          <a:graphicData uri="http://schemas.openxmlformats.org/drawingml/2006/table">
            <a:tbl>
              <a:tblPr firstRow="1" bandRow="1">
                <a:tableStyleId>{68D230F3-CF80-4859-8CE7-A43EE81993B5}</a:tableStyleId>
              </a:tblPr>
              <a:tblGrid>
                <a:gridCol w="3634478">
                  <a:extLst>
                    <a:ext uri="{9D8B030D-6E8A-4147-A177-3AD203B41FA5}">
                      <a16:colId xmlns:a16="http://schemas.microsoft.com/office/drawing/2014/main" val="4052484488"/>
                    </a:ext>
                  </a:extLst>
                </a:gridCol>
                <a:gridCol w="3244926">
                  <a:extLst>
                    <a:ext uri="{9D8B030D-6E8A-4147-A177-3AD203B41FA5}">
                      <a16:colId xmlns:a16="http://schemas.microsoft.com/office/drawing/2014/main" val="1310373919"/>
                    </a:ext>
                  </a:extLst>
                </a:gridCol>
                <a:gridCol w="1264565">
                  <a:extLst>
                    <a:ext uri="{9D8B030D-6E8A-4147-A177-3AD203B41FA5}">
                      <a16:colId xmlns:a16="http://schemas.microsoft.com/office/drawing/2014/main" val="3759895469"/>
                    </a:ext>
                  </a:extLst>
                </a:gridCol>
              </a:tblGrid>
              <a:tr h="344282">
                <a:tc>
                  <a:txBody>
                    <a:bodyPr/>
                    <a:lstStyle/>
                    <a:p>
                      <a:pPr algn="l" fontAlgn="ctr"/>
                      <a:r>
                        <a:rPr lang="de-AT" sz="1000" b="0" i="0" u="none" strike="noStrike" dirty="0">
                          <a:solidFill>
                            <a:srgbClr val="0E4067"/>
                          </a:solidFill>
                          <a:effectLst/>
                          <a:latin typeface="Montserrat SemiBold" panose="00000700000000000000" pitchFamily="2" charset="0"/>
                        </a:rPr>
                        <a:t>Q4/2022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186,36</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317,91</a:t>
                      </a:r>
                    </a:p>
                  </a:txBody>
                  <a:tcPr marL="68580" marR="6858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2,27</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5,13</a:t>
                      </a:r>
                    </a:p>
                  </a:txBody>
                  <a:tcPr marL="68580" marR="6858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0,18</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571</a:t>
                      </a:r>
                    </a:p>
                  </a:txBody>
                  <a:tcPr marL="68580" marR="6858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771</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16.327 </a:t>
                      </a:r>
                    </a:p>
                  </a:txBody>
                  <a:tcPr marL="68580" marR="6858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spTree>
    <p:extLst>
      <p:ext uri="{BB962C8B-B14F-4D97-AF65-F5344CB8AC3E}">
        <p14:creationId xmlns:p14="http://schemas.microsoft.com/office/powerpoint/2010/main" val="419229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7F40F8D-8F5A-2FF8-CD82-D33BC021F994}"/>
              </a:ext>
            </a:extLst>
          </p:cNvPr>
          <p:cNvSpPr>
            <a:spLocks noGrp="1"/>
          </p:cNvSpPr>
          <p:nvPr>
            <p:ph type="title"/>
          </p:nvPr>
        </p:nvSpPr>
        <p:spPr/>
        <p:txBody>
          <a:bodyPr/>
          <a:lstStyle/>
          <a:p>
            <a:r>
              <a:rPr lang="de-AT" dirty="0"/>
              <a:t>WICHTIGE HINWEISE</a:t>
            </a:r>
          </a:p>
        </p:txBody>
      </p:sp>
      <p:sp>
        <p:nvSpPr>
          <p:cNvPr id="4" name="Rechteck 3">
            <a:extLst>
              <a:ext uri="{FF2B5EF4-FFF2-40B4-BE49-F238E27FC236}">
                <a16:creationId xmlns:a16="http://schemas.microsoft.com/office/drawing/2014/main" id="{C27012EE-16CE-913B-0EB5-504159276730}"/>
              </a:ext>
            </a:extLst>
          </p:cNvPr>
          <p:cNvSpPr/>
          <p:nvPr/>
        </p:nvSpPr>
        <p:spPr>
          <a:xfrm>
            <a:off x="446532" y="1207055"/>
            <a:ext cx="8135493" cy="4893647"/>
          </a:xfrm>
          <a:prstGeom prst="rect">
            <a:avLst/>
          </a:prstGeom>
        </p:spPr>
        <p:txBody>
          <a:bodyPr wrap="square">
            <a:spAutoFit/>
          </a:bodyPr>
          <a:lstStyle/>
          <a:p>
            <a:pPr algn="just"/>
            <a:r>
              <a:rPr lang="de-DE" sz="1200" dirty="0">
                <a:solidFill>
                  <a:srgbClr val="0E4067"/>
                </a:solidFill>
                <a:latin typeface="Montserrat" panose="00000500000000000000" pitchFamily="2" charset="0"/>
              </a:rPr>
              <a:t>Bei diesem Dokument handelt es sich um eine Werbemitteilung im Sinne des WAG 2018 nur für professionelle Kunden und geeignete Gegenparteien. Sie wird ausschließlich zu Informationszwecken eingesetzt und kann eine individuelle Anlage- und anlegergerechte Beratung nicht ersetzen. Die Werbemitteilung stellt weder eine Anlageberatung, noch eine individuelle Anlageempfehlung, und kein Angebot oder eine Einladung zur Zeichnung von Wertpapieren dar.</a:t>
            </a:r>
          </a:p>
          <a:p>
            <a:pPr algn="just"/>
            <a:endParaRPr lang="de-DE" sz="1200" dirty="0">
              <a:solidFill>
                <a:srgbClr val="0E4067"/>
              </a:solidFill>
              <a:latin typeface="Montserrat" panose="00000500000000000000" pitchFamily="2" charset="0"/>
            </a:endParaRPr>
          </a:p>
          <a:p>
            <a:pPr algn="just"/>
            <a:r>
              <a:rPr lang="de-DE" sz="1200" dirty="0">
                <a:solidFill>
                  <a:srgbClr val="0E4067"/>
                </a:solidFill>
                <a:latin typeface="Montserrat" panose="00000500000000000000" pitchFamily="2" charset="0"/>
              </a:rPr>
              <a:t>Die steuerliche Behandlung von Transaktionen ist von den persönlichen Verhältnissen des jeweiligen Kunden abhängig und evtl. künftigen Änderungen unterworfen. Informationen in dieser Werbemitteilung betreffend Entwicklung von Finanzinstrumenten beziehen sich auf die Vergangenheit. Die frühere Wertentwicklung von Finanzinstrumenten ist kein verlässlicher Indikator für künftige Ergebnisse. Bei der dargestellten historischen Kursentwicklung sind die Produktkosten berücksichtigt, nicht jedoch allfällige Transaktions- oder Depotgebühren. Solche weiteren Gebühren würden die dargestellte Rendite mindern.</a:t>
            </a:r>
          </a:p>
          <a:p>
            <a:pPr algn="just"/>
            <a:endParaRPr lang="de-DE" sz="1200" dirty="0">
              <a:solidFill>
                <a:srgbClr val="0E4067"/>
              </a:solidFill>
              <a:latin typeface="Montserrat" panose="00000500000000000000" pitchFamily="2" charset="0"/>
            </a:endParaRPr>
          </a:p>
          <a:p>
            <a:pPr algn="just"/>
            <a:r>
              <a:rPr lang="de-DE" sz="1200" dirty="0">
                <a:solidFill>
                  <a:srgbClr val="0E4067"/>
                </a:solidFill>
                <a:latin typeface="Montserrat" panose="00000500000000000000" pitchFamily="2" charset="0"/>
              </a:rPr>
              <a:t>Zu den Fonds ART Top 50 Smart ESG </a:t>
            </a:r>
            <a:r>
              <a:rPr lang="de-DE" sz="1200" dirty="0" err="1">
                <a:solidFill>
                  <a:srgbClr val="0E4067"/>
                </a:solidFill>
                <a:latin typeface="Montserrat" panose="00000500000000000000" pitchFamily="2" charset="0"/>
              </a:rPr>
              <a:t>Convertibles</a:t>
            </a:r>
            <a:r>
              <a:rPr lang="de-DE" sz="1200" dirty="0">
                <a:solidFill>
                  <a:srgbClr val="0E4067"/>
                </a:solidFill>
                <a:latin typeface="Montserrat" panose="00000500000000000000" pitchFamily="2" charset="0"/>
              </a:rPr>
              <a:t> UI, </a:t>
            </a:r>
            <a:r>
              <a:rPr lang="fr-FR" sz="1200" dirty="0">
                <a:solidFill>
                  <a:srgbClr val="0E4067"/>
                </a:solidFill>
                <a:latin typeface="Montserrat" panose="00000500000000000000" pitchFamily="2" charset="0"/>
              </a:rPr>
              <a:t>CONVEX Conservative </a:t>
            </a:r>
            <a:r>
              <a:rPr lang="fr-FR" sz="1200" dirty="0" err="1">
                <a:solidFill>
                  <a:srgbClr val="0E4067"/>
                </a:solidFill>
                <a:latin typeface="Montserrat" panose="00000500000000000000" pitchFamily="2" charset="0"/>
              </a:rPr>
              <a:t>Sustainable</a:t>
            </a:r>
            <a:r>
              <a:rPr lang="fr-FR" sz="1200" dirty="0">
                <a:solidFill>
                  <a:srgbClr val="0E4067"/>
                </a:solidFill>
                <a:latin typeface="Montserrat" panose="00000500000000000000" pitchFamily="2" charset="0"/>
              </a:rPr>
              <a:t> Convertibles </a:t>
            </a:r>
            <a:r>
              <a:rPr lang="fr-FR" sz="1200" dirty="0" err="1">
                <a:solidFill>
                  <a:srgbClr val="0E4067"/>
                </a:solidFill>
                <a:latin typeface="Montserrat" panose="00000500000000000000" pitchFamily="2" charset="0"/>
              </a:rPr>
              <a:t>und</a:t>
            </a:r>
            <a:r>
              <a:rPr lang="fr-FR" sz="1200" dirty="0">
                <a:solidFill>
                  <a:srgbClr val="0E4067"/>
                </a:solidFill>
                <a:latin typeface="Montserrat" panose="00000500000000000000" pitchFamily="2" charset="0"/>
              </a:rPr>
              <a:t> CONVEX </a:t>
            </a:r>
            <a:r>
              <a:rPr lang="fr-FR" sz="1200" dirty="0" err="1">
                <a:solidFill>
                  <a:srgbClr val="0E4067"/>
                </a:solidFill>
                <a:latin typeface="Montserrat" panose="00000500000000000000" pitchFamily="2" charset="0"/>
              </a:rPr>
              <a:t>Unlimited</a:t>
            </a:r>
            <a:r>
              <a:rPr lang="fr-FR" sz="1200" dirty="0">
                <a:solidFill>
                  <a:srgbClr val="0E4067"/>
                </a:solidFill>
                <a:latin typeface="Montserrat" panose="00000500000000000000" pitchFamily="2" charset="0"/>
              </a:rPr>
              <a:t> </a:t>
            </a:r>
            <a:r>
              <a:rPr lang="de-DE" sz="1200" dirty="0">
                <a:solidFill>
                  <a:srgbClr val="0E4067"/>
                </a:solidFill>
                <a:latin typeface="Montserrat" panose="00000500000000000000" pitchFamily="2" charset="0"/>
              </a:rPr>
              <a:t>sind die Verkaufsprospekte – die auch die maßgeblichen Anlagebedingungen enthalten - und die wesentlichen Anlegerinformationen in Deutsch bei der Kapitalverwaltungsgesellschaft Universal-Investment-Gesellschaft mbH und der Verwahrstelle kostenlos zu erhalten, sowie auf der Internetseite </a:t>
            </a:r>
            <a:r>
              <a:rPr lang="de-DE" sz="1200" dirty="0">
                <a:solidFill>
                  <a:srgbClr val="0E4067"/>
                </a:solidFill>
                <a:latin typeface="Montserrat" panose="00000500000000000000" pitchFamily="2" charset="0"/>
                <a:hlinkClick r:id="rId3"/>
              </a:rPr>
              <a:t>www.universal-investment.com</a:t>
            </a:r>
            <a:r>
              <a:rPr lang="de-DE" sz="1200" dirty="0">
                <a:solidFill>
                  <a:srgbClr val="0E4067"/>
                </a:solidFill>
                <a:latin typeface="Montserrat" panose="00000500000000000000" pitchFamily="2" charset="0"/>
              </a:rPr>
              <a:t> abrufbar. Eine Zusammenfassung der Anlegerrechte in deutscher Sprache findet sich unter https://www.universal-investment.com/media/document/Anlegerrechte. Die Vertriebszulassung(en) der Fonds in der EU/EWR kann widerrufen werden.</a:t>
            </a:r>
          </a:p>
          <a:p>
            <a:pPr algn="just"/>
            <a:endParaRPr lang="de-AT" sz="1200" dirty="0">
              <a:solidFill>
                <a:srgbClr val="0E4067"/>
              </a:solidFill>
              <a:latin typeface="Montserrat" panose="00000500000000000000" pitchFamily="2" charset="0"/>
            </a:endParaRPr>
          </a:p>
          <a:p>
            <a:pPr algn="just"/>
            <a:r>
              <a:rPr lang="de-DE" sz="1200" dirty="0">
                <a:solidFill>
                  <a:srgbClr val="0E4067"/>
                </a:solidFill>
                <a:latin typeface="Montserrat" panose="00000500000000000000" pitchFamily="2" charset="0"/>
              </a:rPr>
              <a:t>Die vorliegende Werbemitteilung ist urheberrechtlich geschützt, jede Vervielfältigung und die gewerbliche Verwendung sind nicht gestattet.  Herausgeber: CONVEX Experts GmbH, Habsburgergasse 6-8 Top 14, 1010 Wien, Austria, Österreich. </a:t>
            </a:r>
          </a:p>
        </p:txBody>
      </p:sp>
    </p:spTree>
    <p:extLst>
      <p:ext uri="{BB962C8B-B14F-4D97-AF65-F5344CB8AC3E}">
        <p14:creationId xmlns:p14="http://schemas.microsoft.com/office/powerpoint/2010/main" val="185783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517790C-B196-426A-40D4-5B6E3B982860}"/>
              </a:ext>
            </a:extLst>
          </p:cNvPr>
          <p:cNvSpPr txBox="1"/>
          <p:nvPr/>
        </p:nvSpPr>
        <p:spPr>
          <a:xfrm>
            <a:off x="3086100" y="2686050"/>
            <a:ext cx="5010150" cy="1631216"/>
          </a:xfrm>
          <a:prstGeom prst="rect">
            <a:avLst/>
          </a:prstGeom>
          <a:noFill/>
        </p:spPr>
        <p:txBody>
          <a:bodyPr wrap="square" rtlCol="0">
            <a:spAutoFit/>
          </a:bodyPr>
          <a:lstStyle/>
          <a:p>
            <a:r>
              <a:rPr lang="de-AT" sz="5000" dirty="0">
                <a:solidFill>
                  <a:schemeClr val="bg1"/>
                </a:solidFill>
                <a:latin typeface="Montserrat "/>
              </a:rPr>
              <a:t>ESG RATING HISTORIE 2024</a:t>
            </a:r>
          </a:p>
        </p:txBody>
      </p:sp>
    </p:spTree>
    <p:extLst>
      <p:ext uri="{BB962C8B-B14F-4D97-AF65-F5344CB8AC3E}">
        <p14:creationId xmlns:p14="http://schemas.microsoft.com/office/powerpoint/2010/main" val="288309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7E33F17-E3BE-A18B-F3C7-914EB9654C44}"/>
              </a:ext>
            </a:extLst>
          </p:cNvPr>
          <p:cNvSpPr>
            <a:spLocks noGrp="1"/>
          </p:cNvSpPr>
          <p:nvPr>
            <p:ph type="body" sz="quarter" idx="13"/>
          </p:nvPr>
        </p:nvSpPr>
        <p:spPr/>
        <p:txBody>
          <a:bodyPr/>
          <a:lstStyle/>
          <a:p>
            <a:r>
              <a:rPr lang="de-AT" dirty="0"/>
              <a:t>ESG-Rating Historie 2024</a:t>
            </a:r>
          </a:p>
        </p:txBody>
      </p:sp>
      <p:sp>
        <p:nvSpPr>
          <p:cNvPr id="3" name="Titel 2">
            <a:extLst>
              <a:ext uri="{FF2B5EF4-FFF2-40B4-BE49-F238E27FC236}">
                <a16:creationId xmlns:a16="http://schemas.microsoft.com/office/drawing/2014/main" id="{94960C64-EEAE-C7E1-EA86-8B84E43FAB86}"/>
              </a:ext>
            </a:extLst>
          </p:cNvPr>
          <p:cNvSpPr>
            <a:spLocks noGrp="1"/>
          </p:cNvSpPr>
          <p:nvPr>
            <p:ph type="title"/>
          </p:nvPr>
        </p:nvSpPr>
        <p:spPr/>
        <p:txBody>
          <a:bodyPr/>
          <a:lstStyle/>
          <a:p>
            <a:r>
              <a:rPr lang="de-AT" dirty="0"/>
              <a:t>CONVEX CONSERVATIVE SUSTAINABLE</a:t>
            </a:r>
          </a:p>
        </p:txBody>
      </p:sp>
      <p:sp>
        <p:nvSpPr>
          <p:cNvPr id="4" name="Textfeld 3">
            <a:extLst>
              <a:ext uri="{FF2B5EF4-FFF2-40B4-BE49-F238E27FC236}">
                <a16:creationId xmlns:a16="http://schemas.microsoft.com/office/drawing/2014/main" id="{1AC0CD5A-9B56-36E7-5DB6-755FC88FB106}"/>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graphicFrame>
        <p:nvGraphicFramePr>
          <p:cNvPr id="5" name="Tabelle 15">
            <a:extLst>
              <a:ext uri="{FF2B5EF4-FFF2-40B4-BE49-F238E27FC236}">
                <a16:creationId xmlns:a16="http://schemas.microsoft.com/office/drawing/2014/main" id="{E9C69466-0785-EDFE-ED53-D8930F6BCF89}"/>
              </a:ext>
            </a:extLst>
          </p:cNvPr>
          <p:cNvGraphicFramePr>
            <a:graphicFrameLocks noGrp="1"/>
          </p:cNvGraphicFramePr>
          <p:nvPr>
            <p:extLst>
              <p:ext uri="{D42A27DB-BD31-4B8C-83A1-F6EECF244321}">
                <p14:modId xmlns:p14="http://schemas.microsoft.com/office/powerpoint/2010/main" val="3036037592"/>
              </p:ext>
            </p:extLst>
          </p:nvPr>
        </p:nvGraphicFramePr>
        <p:xfrm>
          <a:off x="446533" y="1957253"/>
          <a:ext cx="3896867" cy="1629093"/>
        </p:xfrm>
        <a:graphic>
          <a:graphicData uri="http://schemas.openxmlformats.org/drawingml/2006/table">
            <a:tbl>
              <a:tblPr firstRow="1" bandRow="1">
                <a:tableStyleId>{68D230F3-CF80-4859-8CE7-A43EE81993B5}</a:tableStyleId>
              </a:tblPr>
              <a:tblGrid>
                <a:gridCol w="772667">
                  <a:extLst>
                    <a:ext uri="{9D8B030D-6E8A-4147-A177-3AD203B41FA5}">
                      <a16:colId xmlns:a16="http://schemas.microsoft.com/office/drawing/2014/main" val="4052484488"/>
                    </a:ext>
                  </a:extLst>
                </a:gridCol>
                <a:gridCol w="942975">
                  <a:extLst>
                    <a:ext uri="{9D8B030D-6E8A-4147-A177-3AD203B41FA5}">
                      <a16:colId xmlns:a16="http://schemas.microsoft.com/office/drawing/2014/main" val="1310373919"/>
                    </a:ext>
                  </a:extLst>
                </a:gridCol>
                <a:gridCol w="838200">
                  <a:extLst>
                    <a:ext uri="{9D8B030D-6E8A-4147-A177-3AD203B41FA5}">
                      <a16:colId xmlns:a16="http://schemas.microsoft.com/office/drawing/2014/main" val="3759895469"/>
                    </a:ext>
                  </a:extLst>
                </a:gridCol>
                <a:gridCol w="1343025">
                  <a:extLst>
                    <a:ext uri="{9D8B030D-6E8A-4147-A177-3AD203B41FA5}">
                      <a16:colId xmlns:a16="http://schemas.microsoft.com/office/drawing/2014/main" val="2271720657"/>
                    </a:ext>
                  </a:extLst>
                </a:gridCol>
              </a:tblGrid>
              <a:tr h="252492">
                <a:tc>
                  <a:txBody>
                    <a:bodyPr/>
                    <a:lstStyle/>
                    <a:p>
                      <a:pPr algn="l" fontAlgn="ctr"/>
                      <a:r>
                        <a:rPr lang="de-AT" sz="1000" b="1" i="0" u="none" strike="noStrike" dirty="0">
                          <a:solidFill>
                            <a:srgbClr val="0E4067"/>
                          </a:solidFill>
                          <a:effectLst/>
                          <a:latin typeface="Montserrat SemiBold" panose="00000700000000000000" pitchFamily="2" charset="0"/>
                        </a:rPr>
                        <a:t>Q1/2024</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graphicFrame>
        <p:nvGraphicFramePr>
          <p:cNvPr id="6" name="Tabelle 15">
            <a:extLst>
              <a:ext uri="{FF2B5EF4-FFF2-40B4-BE49-F238E27FC236}">
                <a16:creationId xmlns:a16="http://schemas.microsoft.com/office/drawing/2014/main" id="{734FBEC9-D086-4BB4-BE81-EDD01290BC61}"/>
              </a:ext>
            </a:extLst>
          </p:cNvPr>
          <p:cNvGraphicFramePr>
            <a:graphicFrameLocks noGrp="1"/>
          </p:cNvGraphicFramePr>
          <p:nvPr>
            <p:extLst>
              <p:ext uri="{D42A27DB-BD31-4B8C-83A1-F6EECF244321}">
                <p14:modId xmlns:p14="http://schemas.microsoft.com/office/powerpoint/2010/main" val="1907237314"/>
              </p:ext>
            </p:extLst>
          </p:nvPr>
        </p:nvGraphicFramePr>
        <p:xfrm>
          <a:off x="4647721" y="1957252"/>
          <a:ext cx="3896867" cy="1629093"/>
        </p:xfrm>
        <a:graphic>
          <a:graphicData uri="http://schemas.openxmlformats.org/drawingml/2006/table">
            <a:tbl>
              <a:tblPr firstRow="1" bandRow="1">
                <a:tableStyleId>{68D230F3-CF80-4859-8CE7-A43EE81993B5}</a:tableStyleId>
              </a:tblPr>
              <a:tblGrid>
                <a:gridCol w="772667">
                  <a:extLst>
                    <a:ext uri="{9D8B030D-6E8A-4147-A177-3AD203B41FA5}">
                      <a16:colId xmlns:a16="http://schemas.microsoft.com/office/drawing/2014/main" val="4052484488"/>
                    </a:ext>
                  </a:extLst>
                </a:gridCol>
                <a:gridCol w="942975">
                  <a:extLst>
                    <a:ext uri="{9D8B030D-6E8A-4147-A177-3AD203B41FA5}">
                      <a16:colId xmlns:a16="http://schemas.microsoft.com/office/drawing/2014/main" val="1310373919"/>
                    </a:ext>
                  </a:extLst>
                </a:gridCol>
                <a:gridCol w="838200">
                  <a:extLst>
                    <a:ext uri="{9D8B030D-6E8A-4147-A177-3AD203B41FA5}">
                      <a16:colId xmlns:a16="http://schemas.microsoft.com/office/drawing/2014/main" val="3759895469"/>
                    </a:ext>
                  </a:extLst>
                </a:gridCol>
                <a:gridCol w="1343025">
                  <a:extLst>
                    <a:ext uri="{9D8B030D-6E8A-4147-A177-3AD203B41FA5}">
                      <a16:colId xmlns:a16="http://schemas.microsoft.com/office/drawing/2014/main" val="2271720657"/>
                    </a:ext>
                  </a:extLst>
                </a:gridCol>
              </a:tblGrid>
              <a:tr h="252492">
                <a:tc>
                  <a:txBody>
                    <a:bodyPr/>
                    <a:lstStyle/>
                    <a:p>
                      <a:pPr algn="l" fontAlgn="ctr"/>
                      <a:r>
                        <a:rPr lang="de-AT" sz="1000" b="1" i="0" u="none" strike="noStrike" dirty="0">
                          <a:solidFill>
                            <a:srgbClr val="0E4067"/>
                          </a:solidFill>
                          <a:effectLst/>
                          <a:latin typeface="Montserrat SemiBold" panose="00000700000000000000" pitchFamily="2" charset="0"/>
                        </a:rPr>
                        <a:t>Q2/2024</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spTree>
    <p:extLst>
      <p:ext uri="{BB962C8B-B14F-4D97-AF65-F5344CB8AC3E}">
        <p14:creationId xmlns:p14="http://schemas.microsoft.com/office/powerpoint/2010/main" val="135424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624EE3E-F95A-510A-525A-63589B3B53F7}"/>
              </a:ext>
            </a:extLst>
          </p:cNvPr>
          <p:cNvSpPr txBox="1"/>
          <p:nvPr/>
        </p:nvSpPr>
        <p:spPr>
          <a:xfrm>
            <a:off x="3086100" y="2686050"/>
            <a:ext cx="5010150" cy="1631216"/>
          </a:xfrm>
          <a:prstGeom prst="rect">
            <a:avLst/>
          </a:prstGeom>
          <a:noFill/>
        </p:spPr>
        <p:txBody>
          <a:bodyPr wrap="square" rtlCol="0">
            <a:spAutoFit/>
          </a:bodyPr>
          <a:lstStyle/>
          <a:p>
            <a:r>
              <a:rPr lang="de-AT" sz="5000" dirty="0">
                <a:solidFill>
                  <a:schemeClr val="bg1"/>
                </a:solidFill>
                <a:latin typeface="Montserrat "/>
              </a:rPr>
              <a:t>ESG RATING HISTORIE 2023</a:t>
            </a:r>
          </a:p>
        </p:txBody>
      </p:sp>
    </p:spTree>
    <p:extLst>
      <p:ext uri="{BB962C8B-B14F-4D97-AF65-F5344CB8AC3E}">
        <p14:creationId xmlns:p14="http://schemas.microsoft.com/office/powerpoint/2010/main" val="295499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15">
            <a:extLst>
              <a:ext uri="{FF2B5EF4-FFF2-40B4-BE49-F238E27FC236}">
                <a16:creationId xmlns:a16="http://schemas.microsoft.com/office/drawing/2014/main" id="{A63469BC-0F1F-04E1-7FEE-7482EF7BDE63}"/>
              </a:ext>
            </a:extLst>
          </p:cNvPr>
          <p:cNvGraphicFramePr>
            <a:graphicFrameLocks noGrp="1"/>
          </p:cNvGraphicFramePr>
          <p:nvPr>
            <p:extLst>
              <p:ext uri="{D42A27DB-BD31-4B8C-83A1-F6EECF244321}">
                <p14:modId xmlns:p14="http://schemas.microsoft.com/office/powerpoint/2010/main" val="3967632946"/>
              </p:ext>
            </p:extLst>
          </p:nvPr>
        </p:nvGraphicFramePr>
        <p:xfrm>
          <a:off x="446533" y="3833678"/>
          <a:ext cx="3896867" cy="1629093"/>
        </p:xfrm>
        <a:graphic>
          <a:graphicData uri="http://schemas.openxmlformats.org/drawingml/2006/table">
            <a:tbl>
              <a:tblPr firstRow="1" bandRow="1">
                <a:tableStyleId>{68D230F3-CF80-4859-8CE7-A43EE81993B5}</a:tableStyleId>
              </a:tblPr>
              <a:tblGrid>
                <a:gridCol w="772667">
                  <a:extLst>
                    <a:ext uri="{9D8B030D-6E8A-4147-A177-3AD203B41FA5}">
                      <a16:colId xmlns:a16="http://schemas.microsoft.com/office/drawing/2014/main" val="4052484488"/>
                    </a:ext>
                  </a:extLst>
                </a:gridCol>
                <a:gridCol w="942975">
                  <a:extLst>
                    <a:ext uri="{9D8B030D-6E8A-4147-A177-3AD203B41FA5}">
                      <a16:colId xmlns:a16="http://schemas.microsoft.com/office/drawing/2014/main" val="1310373919"/>
                    </a:ext>
                  </a:extLst>
                </a:gridCol>
                <a:gridCol w="838200">
                  <a:extLst>
                    <a:ext uri="{9D8B030D-6E8A-4147-A177-3AD203B41FA5}">
                      <a16:colId xmlns:a16="http://schemas.microsoft.com/office/drawing/2014/main" val="3759895469"/>
                    </a:ext>
                  </a:extLst>
                </a:gridCol>
                <a:gridCol w="1343025">
                  <a:extLst>
                    <a:ext uri="{9D8B030D-6E8A-4147-A177-3AD203B41FA5}">
                      <a16:colId xmlns:a16="http://schemas.microsoft.com/office/drawing/2014/main" val="2271720657"/>
                    </a:ext>
                  </a:extLst>
                </a:gridCol>
              </a:tblGrid>
              <a:tr h="252492">
                <a:tc>
                  <a:txBody>
                    <a:bodyPr/>
                    <a:lstStyle/>
                    <a:p>
                      <a:pPr algn="l" fontAlgn="ctr"/>
                      <a:r>
                        <a:rPr lang="de-AT" sz="1000" b="1" i="0" u="none" strike="noStrike" dirty="0">
                          <a:solidFill>
                            <a:srgbClr val="0E4067"/>
                          </a:solidFill>
                          <a:effectLst/>
                          <a:latin typeface="Montserrat SemiBold" panose="00000700000000000000" pitchFamily="2" charset="0"/>
                        </a:rPr>
                        <a:t>Q3/2023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graphicFrame>
        <p:nvGraphicFramePr>
          <p:cNvPr id="6" name="Tabelle 15">
            <a:extLst>
              <a:ext uri="{FF2B5EF4-FFF2-40B4-BE49-F238E27FC236}">
                <a16:creationId xmlns:a16="http://schemas.microsoft.com/office/drawing/2014/main" id="{A73DED0C-641B-31F5-E7E6-EDF69317C91E}"/>
              </a:ext>
            </a:extLst>
          </p:cNvPr>
          <p:cNvGraphicFramePr>
            <a:graphicFrameLocks noGrp="1"/>
          </p:cNvGraphicFramePr>
          <p:nvPr>
            <p:extLst>
              <p:ext uri="{D42A27DB-BD31-4B8C-83A1-F6EECF244321}">
                <p14:modId xmlns:p14="http://schemas.microsoft.com/office/powerpoint/2010/main" val="167357107"/>
              </p:ext>
            </p:extLst>
          </p:nvPr>
        </p:nvGraphicFramePr>
        <p:xfrm>
          <a:off x="4647721" y="1957252"/>
          <a:ext cx="3896867" cy="1629093"/>
        </p:xfrm>
        <a:graphic>
          <a:graphicData uri="http://schemas.openxmlformats.org/drawingml/2006/table">
            <a:tbl>
              <a:tblPr firstRow="1" bandRow="1">
                <a:tableStyleId>{68D230F3-CF80-4859-8CE7-A43EE81993B5}</a:tableStyleId>
              </a:tblPr>
              <a:tblGrid>
                <a:gridCol w="772667">
                  <a:extLst>
                    <a:ext uri="{9D8B030D-6E8A-4147-A177-3AD203B41FA5}">
                      <a16:colId xmlns:a16="http://schemas.microsoft.com/office/drawing/2014/main" val="4052484488"/>
                    </a:ext>
                  </a:extLst>
                </a:gridCol>
                <a:gridCol w="942975">
                  <a:extLst>
                    <a:ext uri="{9D8B030D-6E8A-4147-A177-3AD203B41FA5}">
                      <a16:colId xmlns:a16="http://schemas.microsoft.com/office/drawing/2014/main" val="1310373919"/>
                    </a:ext>
                  </a:extLst>
                </a:gridCol>
                <a:gridCol w="838200">
                  <a:extLst>
                    <a:ext uri="{9D8B030D-6E8A-4147-A177-3AD203B41FA5}">
                      <a16:colId xmlns:a16="http://schemas.microsoft.com/office/drawing/2014/main" val="3759895469"/>
                    </a:ext>
                  </a:extLst>
                </a:gridCol>
                <a:gridCol w="1343025">
                  <a:extLst>
                    <a:ext uri="{9D8B030D-6E8A-4147-A177-3AD203B41FA5}">
                      <a16:colId xmlns:a16="http://schemas.microsoft.com/office/drawing/2014/main" val="2271720657"/>
                    </a:ext>
                  </a:extLst>
                </a:gridCol>
              </a:tblGrid>
              <a:tr h="252492">
                <a:tc>
                  <a:txBody>
                    <a:bodyPr/>
                    <a:lstStyle/>
                    <a:p>
                      <a:pPr algn="l" fontAlgn="ctr"/>
                      <a:r>
                        <a:rPr lang="de-AT" sz="1000" b="1" i="0" u="none" strike="noStrike" dirty="0">
                          <a:solidFill>
                            <a:srgbClr val="0E4067"/>
                          </a:solidFill>
                          <a:effectLst/>
                          <a:latin typeface="Montserrat SemiBold" panose="00000700000000000000" pitchFamily="2" charset="0"/>
                        </a:rPr>
                        <a:t>Q2/2023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sp>
        <p:nvSpPr>
          <p:cNvPr id="2" name="Textplatzhalter 1">
            <a:extLst>
              <a:ext uri="{FF2B5EF4-FFF2-40B4-BE49-F238E27FC236}">
                <a16:creationId xmlns:a16="http://schemas.microsoft.com/office/drawing/2014/main" id="{47AFA75B-90C6-B799-874F-942943B9F081}"/>
              </a:ext>
            </a:extLst>
          </p:cNvPr>
          <p:cNvSpPr>
            <a:spLocks noGrp="1"/>
          </p:cNvSpPr>
          <p:nvPr>
            <p:ph type="body" sz="quarter" idx="13"/>
          </p:nvPr>
        </p:nvSpPr>
        <p:spPr/>
        <p:txBody>
          <a:bodyPr/>
          <a:lstStyle/>
          <a:p>
            <a:r>
              <a:rPr lang="de-AT" dirty="0"/>
              <a:t>ESG-Rating Historie 2023</a:t>
            </a:r>
          </a:p>
        </p:txBody>
      </p:sp>
      <p:sp>
        <p:nvSpPr>
          <p:cNvPr id="3" name="Titel 2">
            <a:extLst>
              <a:ext uri="{FF2B5EF4-FFF2-40B4-BE49-F238E27FC236}">
                <a16:creationId xmlns:a16="http://schemas.microsoft.com/office/drawing/2014/main" id="{E8B57B65-E67E-2698-F1CE-208DEB40C737}"/>
              </a:ext>
            </a:extLst>
          </p:cNvPr>
          <p:cNvSpPr>
            <a:spLocks noGrp="1"/>
          </p:cNvSpPr>
          <p:nvPr>
            <p:ph type="title"/>
          </p:nvPr>
        </p:nvSpPr>
        <p:spPr/>
        <p:txBody>
          <a:bodyPr/>
          <a:lstStyle/>
          <a:p>
            <a:r>
              <a:rPr lang="de-AT" dirty="0"/>
              <a:t>CONVEX CONSERVATIVE SUSTAINABLE</a:t>
            </a:r>
          </a:p>
        </p:txBody>
      </p:sp>
      <p:graphicFrame>
        <p:nvGraphicFramePr>
          <p:cNvPr id="4" name="Tabelle 15">
            <a:extLst>
              <a:ext uri="{FF2B5EF4-FFF2-40B4-BE49-F238E27FC236}">
                <a16:creationId xmlns:a16="http://schemas.microsoft.com/office/drawing/2014/main" id="{8A4AE52D-309A-6419-D6A8-A7B5CF4726DA}"/>
              </a:ext>
            </a:extLst>
          </p:cNvPr>
          <p:cNvGraphicFramePr>
            <a:graphicFrameLocks noGrp="1"/>
          </p:cNvGraphicFramePr>
          <p:nvPr>
            <p:extLst>
              <p:ext uri="{D42A27DB-BD31-4B8C-83A1-F6EECF244321}">
                <p14:modId xmlns:p14="http://schemas.microsoft.com/office/powerpoint/2010/main" val="4184728439"/>
              </p:ext>
            </p:extLst>
          </p:nvPr>
        </p:nvGraphicFramePr>
        <p:xfrm>
          <a:off x="446533" y="1957253"/>
          <a:ext cx="3896867" cy="1629093"/>
        </p:xfrm>
        <a:graphic>
          <a:graphicData uri="http://schemas.openxmlformats.org/drawingml/2006/table">
            <a:tbl>
              <a:tblPr firstRow="1" bandRow="1">
                <a:tableStyleId>{68D230F3-CF80-4859-8CE7-A43EE81993B5}</a:tableStyleId>
              </a:tblPr>
              <a:tblGrid>
                <a:gridCol w="772667">
                  <a:extLst>
                    <a:ext uri="{9D8B030D-6E8A-4147-A177-3AD203B41FA5}">
                      <a16:colId xmlns:a16="http://schemas.microsoft.com/office/drawing/2014/main" val="4052484488"/>
                    </a:ext>
                  </a:extLst>
                </a:gridCol>
                <a:gridCol w="942975">
                  <a:extLst>
                    <a:ext uri="{9D8B030D-6E8A-4147-A177-3AD203B41FA5}">
                      <a16:colId xmlns:a16="http://schemas.microsoft.com/office/drawing/2014/main" val="1310373919"/>
                    </a:ext>
                  </a:extLst>
                </a:gridCol>
                <a:gridCol w="838200">
                  <a:extLst>
                    <a:ext uri="{9D8B030D-6E8A-4147-A177-3AD203B41FA5}">
                      <a16:colId xmlns:a16="http://schemas.microsoft.com/office/drawing/2014/main" val="3759895469"/>
                    </a:ext>
                  </a:extLst>
                </a:gridCol>
                <a:gridCol w="1343025">
                  <a:extLst>
                    <a:ext uri="{9D8B030D-6E8A-4147-A177-3AD203B41FA5}">
                      <a16:colId xmlns:a16="http://schemas.microsoft.com/office/drawing/2014/main" val="2271720657"/>
                    </a:ext>
                  </a:extLst>
                </a:gridCol>
              </a:tblGrid>
              <a:tr h="352639">
                <a:tc>
                  <a:txBody>
                    <a:bodyPr/>
                    <a:lstStyle/>
                    <a:p>
                      <a:pPr algn="l" fontAlgn="ctr"/>
                      <a:r>
                        <a:rPr lang="de-AT" sz="1000" b="1" i="0" u="none" strike="noStrike" dirty="0">
                          <a:solidFill>
                            <a:srgbClr val="0E4067"/>
                          </a:solidFill>
                          <a:effectLst/>
                          <a:latin typeface="Montserrat SemiBold" panose="00000700000000000000" pitchFamily="2" charset="0"/>
                        </a:rPr>
                        <a:t>Q1/2023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DE" sz="1000" b="0" i="0" u="none" strike="noStrike" dirty="0">
                          <a:solidFill>
                            <a:srgbClr val="0E4067"/>
                          </a:solidFill>
                          <a:effectLst/>
                          <a:latin typeface="Montserrat" panose="00000500000000000000" pitchFamily="2" charset="0"/>
                        </a:rPr>
                        <a:t>BBB</a:t>
                      </a:r>
                      <a:endParaRPr lang="de-AT" sz="1000" b="0" i="0" u="none" strike="noStrike" dirty="0">
                        <a:solidFill>
                          <a:srgbClr val="0E4067"/>
                        </a:solidFill>
                        <a:effectLst/>
                        <a:latin typeface="Montserrat" panose="00000500000000000000" pitchFamily="2" charset="0"/>
                      </a:endParaRP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DE" sz="1000" b="0" i="0" u="none" strike="noStrike" dirty="0">
                          <a:solidFill>
                            <a:srgbClr val="0E4067"/>
                          </a:solidFill>
                          <a:effectLst/>
                          <a:latin typeface="Montserrat" panose="00000500000000000000" pitchFamily="2" charset="0"/>
                        </a:rPr>
                        <a:t>BBB</a:t>
                      </a:r>
                      <a:endParaRPr lang="de-AT" sz="1000" b="0" i="0" u="none" strike="noStrike" dirty="0">
                        <a:solidFill>
                          <a:srgbClr val="0E4067"/>
                        </a:solidFill>
                        <a:effectLst/>
                        <a:latin typeface="Montserrat" panose="00000500000000000000" pitchFamily="2" charset="0"/>
                      </a:endParaRP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tc>
                  <a:txBody>
                    <a:bodyPr/>
                    <a:lstStyle/>
                    <a:p>
                      <a:pPr algn="ctr" fontAlgn="ctr"/>
                      <a:r>
                        <a:rPr lang="de-DE" sz="1000" b="0" i="0" u="none" strike="noStrike" dirty="0">
                          <a:solidFill>
                            <a:srgbClr val="0E4067"/>
                          </a:solidFill>
                          <a:effectLst/>
                          <a:latin typeface="Montserrat" panose="00000500000000000000" pitchFamily="2" charset="0"/>
                        </a:rPr>
                        <a:t>BBB</a:t>
                      </a:r>
                      <a:endParaRPr lang="de-AT" sz="1000" b="0" i="0" u="none" strike="noStrike" dirty="0">
                        <a:solidFill>
                          <a:srgbClr val="0E4067"/>
                        </a:solidFill>
                        <a:effectLst/>
                        <a:latin typeface="Montserrat" panose="00000500000000000000" pitchFamily="2" charset="0"/>
                      </a:endParaRP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DE" sz="1000" b="0" i="0" u="none" strike="noStrike" dirty="0">
                          <a:solidFill>
                            <a:srgbClr val="0E4067"/>
                          </a:solidFill>
                          <a:effectLst/>
                          <a:latin typeface="Montserrat" panose="00000500000000000000" pitchFamily="2" charset="0"/>
                        </a:rPr>
                        <a:t>BBB</a:t>
                      </a:r>
                      <a:endParaRPr lang="de-AT" sz="1000" b="0" i="0" u="none" strike="noStrike" dirty="0">
                        <a:solidFill>
                          <a:srgbClr val="0E4067"/>
                        </a:solidFill>
                        <a:effectLst/>
                        <a:latin typeface="Montserrat" panose="00000500000000000000" pitchFamily="2" charset="0"/>
                      </a:endParaRP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graphicFrame>
        <p:nvGraphicFramePr>
          <p:cNvPr id="9" name="Tabelle 15">
            <a:extLst>
              <a:ext uri="{FF2B5EF4-FFF2-40B4-BE49-F238E27FC236}">
                <a16:creationId xmlns:a16="http://schemas.microsoft.com/office/drawing/2014/main" id="{0097DA6B-AFB3-F235-B06C-2B003E81AB56}"/>
              </a:ext>
            </a:extLst>
          </p:cNvPr>
          <p:cNvGraphicFramePr>
            <a:graphicFrameLocks noGrp="1"/>
          </p:cNvGraphicFramePr>
          <p:nvPr>
            <p:extLst>
              <p:ext uri="{D42A27DB-BD31-4B8C-83A1-F6EECF244321}">
                <p14:modId xmlns:p14="http://schemas.microsoft.com/office/powerpoint/2010/main" val="2452965917"/>
              </p:ext>
            </p:extLst>
          </p:nvPr>
        </p:nvGraphicFramePr>
        <p:xfrm>
          <a:off x="4647720" y="3833678"/>
          <a:ext cx="3896867" cy="1629093"/>
        </p:xfrm>
        <a:graphic>
          <a:graphicData uri="http://schemas.openxmlformats.org/drawingml/2006/table">
            <a:tbl>
              <a:tblPr firstRow="1" bandRow="1">
                <a:tableStyleId>{68D230F3-CF80-4859-8CE7-A43EE81993B5}</a:tableStyleId>
              </a:tblPr>
              <a:tblGrid>
                <a:gridCol w="772667">
                  <a:extLst>
                    <a:ext uri="{9D8B030D-6E8A-4147-A177-3AD203B41FA5}">
                      <a16:colId xmlns:a16="http://schemas.microsoft.com/office/drawing/2014/main" val="4052484488"/>
                    </a:ext>
                  </a:extLst>
                </a:gridCol>
                <a:gridCol w="942975">
                  <a:extLst>
                    <a:ext uri="{9D8B030D-6E8A-4147-A177-3AD203B41FA5}">
                      <a16:colId xmlns:a16="http://schemas.microsoft.com/office/drawing/2014/main" val="1310373919"/>
                    </a:ext>
                  </a:extLst>
                </a:gridCol>
                <a:gridCol w="838200">
                  <a:extLst>
                    <a:ext uri="{9D8B030D-6E8A-4147-A177-3AD203B41FA5}">
                      <a16:colId xmlns:a16="http://schemas.microsoft.com/office/drawing/2014/main" val="3759895469"/>
                    </a:ext>
                  </a:extLst>
                </a:gridCol>
                <a:gridCol w="1343025">
                  <a:extLst>
                    <a:ext uri="{9D8B030D-6E8A-4147-A177-3AD203B41FA5}">
                      <a16:colId xmlns:a16="http://schemas.microsoft.com/office/drawing/2014/main" val="2271720657"/>
                    </a:ext>
                  </a:extLst>
                </a:gridCol>
              </a:tblGrid>
              <a:tr h="252492">
                <a:tc>
                  <a:txBody>
                    <a:bodyPr/>
                    <a:lstStyle/>
                    <a:p>
                      <a:pPr algn="l" fontAlgn="ctr"/>
                      <a:r>
                        <a:rPr lang="de-AT" sz="1000" b="1" i="0" u="none" strike="noStrike" dirty="0">
                          <a:solidFill>
                            <a:srgbClr val="0E4067"/>
                          </a:solidFill>
                          <a:effectLst/>
                          <a:latin typeface="Montserrat SemiBold" panose="00000700000000000000" pitchFamily="2" charset="0"/>
                        </a:rPr>
                        <a:t>Q4/2023</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0" i="0" u="none" strike="noStrike" dirty="0">
                          <a:solidFill>
                            <a:srgbClr val="0E4067"/>
                          </a:solidFill>
                          <a:effectLst/>
                          <a:latin typeface="Montserrat SemiBold" panose="000007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sp>
        <p:nvSpPr>
          <p:cNvPr id="10" name="Textfeld 9">
            <a:extLst>
              <a:ext uri="{FF2B5EF4-FFF2-40B4-BE49-F238E27FC236}">
                <a16:creationId xmlns:a16="http://schemas.microsoft.com/office/drawing/2014/main" id="{71F3B00F-5678-E1FE-A1AC-C48E7AEAED4F}"/>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spTree>
    <p:extLst>
      <p:ext uri="{BB962C8B-B14F-4D97-AF65-F5344CB8AC3E}">
        <p14:creationId xmlns:p14="http://schemas.microsoft.com/office/powerpoint/2010/main" val="235588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549F07F-ED4B-F218-00A1-139696BF3CFA}"/>
              </a:ext>
            </a:extLst>
          </p:cNvPr>
          <p:cNvSpPr txBox="1"/>
          <p:nvPr/>
        </p:nvSpPr>
        <p:spPr>
          <a:xfrm>
            <a:off x="3086100" y="2686050"/>
            <a:ext cx="5010150" cy="1631216"/>
          </a:xfrm>
          <a:prstGeom prst="rect">
            <a:avLst/>
          </a:prstGeom>
          <a:noFill/>
        </p:spPr>
        <p:txBody>
          <a:bodyPr wrap="square" rtlCol="0">
            <a:spAutoFit/>
          </a:bodyPr>
          <a:lstStyle/>
          <a:p>
            <a:r>
              <a:rPr lang="de-AT" sz="5000" dirty="0">
                <a:solidFill>
                  <a:schemeClr val="bg1"/>
                </a:solidFill>
                <a:latin typeface="Montserrat "/>
              </a:rPr>
              <a:t>ESG RATING HISTORIE 2022</a:t>
            </a:r>
          </a:p>
        </p:txBody>
      </p:sp>
    </p:spTree>
    <p:extLst>
      <p:ext uri="{BB962C8B-B14F-4D97-AF65-F5344CB8AC3E}">
        <p14:creationId xmlns:p14="http://schemas.microsoft.com/office/powerpoint/2010/main" val="328108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5">
            <a:extLst>
              <a:ext uri="{FF2B5EF4-FFF2-40B4-BE49-F238E27FC236}">
                <a16:creationId xmlns:a16="http://schemas.microsoft.com/office/drawing/2014/main" id="{ABB19508-BA1E-823B-EE23-73689D1BFFD0}"/>
              </a:ext>
            </a:extLst>
          </p:cNvPr>
          <p:cNvGraphicFramePr>
            <a:graphicFrameLocks noGrp="1"/>
          </p:cNvGraphicFramePr>
          <p:nvPr>
            <p:extLst>
              <p:ext uri="{D42A27DB-BD31-4B8C-83A1-F6EECF244321}">
                <p14:modId xmlns:p14="http://schemas.microsoft.com/office/powerpoint/2010/main" val="3918676924"/>
              </p:ext>
            </p:extLst>
          </p:nvPr>
        </p:nvGraphicFramePr>
        <p:xfrm>
          <a:off x="4742344" y="3558090"/>
          <a:ext cx="3802244" cy="1476693"/>
        </p:xfrm>
        <a:graphic>
          <a:graphicData uri="http://schemas.openxmlformats.org/drawingml/2006/table">
            <a:tbl>
              <a:tblPr firstRow="1" bandRow="1">
                <a:tableStyleId>{68D230F3-CF80-4859-8CE7-A43EE81993B5}</a:tableStyleId>
              </a:tblPr>
              <a:tblGrid>
                <a:gridCol w="836182">
                  <a:extLst>
                    <a:ext uri="{9D8B030D-6E8A-4147-A177-3AD203B41FA5}">
                      <a16:colId xmlns:a16="http://schemas.microsoft.com/office/drawing/2014/main" val="4052484488"/>
                    </a:ext>
                  </a:extLst>
                </a:gridCol>
                <a:gridCol w="1594206">
                  <a:extLst>
                    <a:ext uri="{9D8B030D-6E8A-4147-A177-3AD203B41FA5}">
                      <a16:colId xmlns:a16="http://schemas.microsoft.com/office/drawing/2014/main" val="1310373919"/>
                    </a:ext>
                  </a:extLst>
                </a:gridCol>
                <a:gridCol w="1371856">
                  <a:extLst>
                    <a:ext uri="{9D8B030D-6E8A-4147-A177-3AD203B41FA5}">
                      <a16:colId xmlns:a16="http://schemas.microsoft.com/office/drawing/2014/main" val="3759895469"/>
                    </a:ext>
                  </a:extLst>
                </a:gridCol>
              </a:tblGrid>
              <a:tr h="252492">
                <a:tc>
                  <a:txBody>
                    <a:bodyPr/>
                    <a:lstStyle/>
                    <a:p>
                      <a:pPr algn="l" fontAlgn="ctr"/>
                      <a:r>
                        <a:rPr lang="de-AT" sz="1000" b="1" i="0" u="none" strike="noStrike" dirty="0">
                          <a:solidFill>
                            <a:srgbClr val="0E4067"/>
                          </a:solidFill>
                          <a:effectLst/>
                          <a:latin typeface="Montserrat" panose="00000500000000000000" pitchFamily="2" charset="0"/>
                        </a:rPr>
                        <a:t>Q4/2022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panose="000005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panose="000005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1" i="0" u="none" strike="noStrike" dirty="0">
                          <a:solidFill>
                            <a:srgbClr val="0E4067"/>
                          </a:solidFill>
                          <a:effectLst/>
                          <a:latin typeface="Montserrat" panose="000005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1" i="0" u="none" strike="noStrike" dirty="0">
                          <a:solidFill>
                            <a:srgbClr val="0E4067"/>
                          </a:solidFill>
                          <a:effectLst/>
                          <a:latin typeface="Montserrat" panose="000005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1" i="0" u="none" strike="noStrike" dirty="0">
                          <a:solidFill>
                            <a:srgbClr val="0E4067"/>
                          </a:solidFill>
                          <a:effectLst/>
                          <a:latin typeface="Montserrat" panose="000005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1" i="0" u="none" strike="noStrike" dirty="0">
                          <a:solidFill>
                            <a:srgbClr val="0E4067"/>
                          </a:solidFill>
                          <a:effectLst/>
                          <a:latin typeface="Montserrat" panose="000005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graphicFrame>
        <p:nvGraphicFramePr>
          <p:cNvPr id="12" name="Tabelle 15">
            <a:extLst>
              <a:ext uri="{FF2B5EF4-FFF2-40B4-BE49-F238E27FC236}">
                <a16:creationId xmlns:a16="http://schemas.microsoft.com/office/drawing/2014/main" id="{BE119676-DA79-B383-66BD-FDB15E68A67C}"/>
              </a:ext>
            </a:extLst>
          </p:cNvPr>
          <p:cNvGraphicFramePr>
            <a:graphicFrameLocks noGrp="1"/>
          </p:cNvGraphicFramePr>
          <p:nvPr>
            <p:extLst>
              <p:ext uri="{D42A27DB-BD31-4B8C-83A1-F6EECF244321}">
                <p14:modId xmlns:p14="http://schemas.microsoft.com/office/powerpoint/2010/main" val="152493441"/>
              </p:ext>
            </p:extLst>
          </p:nvPr>
        </p:nvGraphicFramePr>
        <p:xfrm>
          <a:off x="446532" y="3558090"/>
          <a:ext cx="3802244" cy="1476693"/>
        </p:xfrm>
        <a:graphic>
          <a:graphicData uri="http://schemas.openxmlformats.org/drawingml/2006/table">
            <a:tbl>
              <a:tblPr firstRow="1" bandRow="1">
                <a:tableStyleId>{68D230F3-CF80-4859-8CE7-A43EE81993B5}</a:tableStyleId>
              </a:tblPr>
              <a:tblGrid>
                <a:gridCol w="889348">
                  <a:extLst>
                    <a:ext uri="{9D8B030D-6E8A-4147-A177-3AD203B41FA5}">
                      <a16:colId xmlns:a16="http://schemas.microsoft.com/office/drawing/2014/main" val="4052484488"/>
                    </a:ext>
                  </a:extLst>
                </a:gridCol>
                <a:gridCol w="1669227">
                  <a:extLst>
                    <a:ext uri="{9D8B030D-6E8A-4147-A177-3AD203B41FA5}">
                      <a16:colId xmlns:a16="http://schemas.microsoft.com/office/drawing/2014/main" val="1310373919"/>
                    </a:ext>
                  </a:extLst>
                </a:gridCol>
                <a:gridCol w="1243669">
                  <a:extLst>
                    <a:ext uri="{9D8B030D-6E8A-4147-A177-3AD203B41FA5}">
                      <a16:colId xmlns:a16="http://schemas.microsoft.com/office/drawing/2014/main" val="3759895469"/>
                    </a:ext>
                  </a:extLst>
                </a:gridCol>
              </a:tblGrid>
              <a:tr h="252492">
                <a:tc>
                  <a:txBody>
                    <a:bodyPr/>
                    <a:lstStyle/>
                    <a:p>
                      <a:pPr algn="l" fontAlgn="ctr"/>
                      <a:r>
                        <a:rPr lang="de-AT" sz="1000" b="1" i="0" u="none" strike="noStrike" dirty="0">
                          <a:solidFill>
                            <a:srgbClr val="0E4067"/>
                          </a:solidFill>
                          <a:effectLst/>
                          <a:latin typeface="Montserrat" panose="00000500000000000000" pitchFamily="2" charset="0"/>
                        </a:rPr>
                        <a:t>Q3/2022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panose="000005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panose="000005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1" i="0" u="none" strike="noStrike" dirty="0">
                          <a:solidFill>
                            <a:srgbClr val="0E4067"/>
                          </a:solidFill>
                          <a:effectLst/>
                          <a:latin typeface="Montserrat" panose="000005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1" i="0" u="none" strike="noStrike" dirty="0">
                          <a:solidFill>
                            <a:srgbClr val="0E4067"/>
                          </a:solidFill>
                          <a:effectLst/>
                          <a:latin typeface="Montserrat" panose="00000500000000000000" pitchFamily="2" charset="0"/>
                        </a:rPr>
                        <a:t>E Rating</a:t>
                      </a:r>
                    </a:p>
                  </a:txBody>
                  <a:tcPr marL="9525" marR="9525" marT="9525" marB="0" anchor="ctr">
                    <a:noFill/>
                  </a:tcPr>
                </a:tc>
                <a:tc>
                  <a:txBody>
                    <a:bodyPr/>
                    <a:lstStyle/>
                    <a:p>
                      <a:pPr algn="ctr" fontAlgn="ctr"/>
                      <a:r>
                        <a:rPr lang="de-AT" sz="1000" b="0" i="0" u="none" strike="noStrike">
                          <a:solidFill>
                            <a:srgbClr val="0E4067"/>
                          </a:solidFill>
                          <a:effectLst/>
                          <a:latin typeface="Montserrat" panose="00000500000000000000" pitchFamily="2" charset="0"/>
                        </a:rPr>
                        <a:t>BBB</a:t>
                      </a:r>
                    </a:p>
                  </a:txBody>
                  <a:tcPr marL="9525" marR="9525" marT="9525" marB="0" anchor="ctr">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1" i="0" u="none" strike="noStrike" dirty="0">
                          <a:solidFill>
                            <a:srgbClr val="0E4067"/>
                          </a:solidFill>
                          <a:effectLst/>
                          <a:latin typeface="Montserrat" panose="000005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1" i="0" u="none" strike="noStrike" dirty="0">
                          <a:solidFill>
                            <a:srgbClr val="0E4067"/>
                          </a:solidFill>
                          <a:effectLst/>
                          <a:latin typeface="Montserrat" panose="000005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sp>
        <p:nvSpPr>
          <p:cNvPr id="2" name="Textplatzhalter 1">
            <a:extLst>
              <a:ext uri="{FF2B5EF4-FFF2-40B4-BE49-F238E27FC236}">
                <a16:creationId xmlns:a16="http://schemas.microsoft.com/office/drawing/2014/main" id="{DDEA5B87-66B6-70C9-5062-2FB273259A0D}"/>
              </a:ext>
            </a:extLst>
          </p:cNvPr>
          <p:cNvSpPr>
            <a:spLocks noGrp="1"/>
          </p:cNvSpPr>
          <p:nvPr>
            <p:ph type="body" sz="quarter" idx="13"/>
          </p:nvPr>
        </p:nvSpPr>
        <p:spPr/>
        <p:txBody>
          <a:bodyPr/>
          <a:lstStyle/>
          <a:p>
            <a:r>
              <a:rPr lang="de-AT" dirty="0"/>
              <a:t>ESG-Rating Historie 2022</a:t>
            </a:r>
          </a:p>
        </p:txBody>
      </p:sp>
      <p:sp>
        <p:nvSpPr>
          <p:cNvPr id="3" name="Titel 2">
            <a:extLst>
              <a:ext uri="{FF2B5EF4-FFF2-40B4-BE49-F238E27FC236}">
                <a16:creationId xmlns:a16="http://schemas.microsoft.com/office/drawing/2014/main" id="{1FD4E213-AC46-FA36-FB27-F73A93D7D5BE}"/>
              </a:ext>
            </a:extLst>
          </p:cNvPr>
          <p:cNvSpPr>
            <a:spLocks noGrp="1"/>
          </p:cNvSpPr>
          <p:nvPr>
            <p:ph type="title"/>
          </p:nvPr>
        </p:nvSpPr>
        <p:spPr/>
        <p:txBody>
          <a:bodyPr>
            <a:normAutofit/>
          </a:bodyPr>
          <a:lstStyle/>
          <a:p>
            <a:r>
              <a:rPr lang="de-AT" dirty="0"/>
              <a:t>CONVEX CONSERVATIVE SUSTAINABLE</a:t>
            </a:r>
          </a:p>
        </p:txBody>
      </p:sp>
      <p:sp>
        <p:nvSpPr>
          <p:cNvPr id="6" name="Textfeld 5">
            <a:extLst>
              <a:ext uri="{FF2B5EF4-FFF2-40B4-BE49-F238E27FC236}">
                <a16:creationId xmlns:a16="http://schemas.microsoft.com/office/drawing/2014/main" id="{DAE389EF-2D84-49E4-AA56-F591F9B09FA7}"/>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graphicFrame>
        <p:nvGraphicFramePr>
          <p:cNvPr id="4" name="Tabelle 15">
            <a:extLst>
              <a:ext uri="{FF2B5EF4-FFF2-40B4-BE49-F238E27FC236}">
                <a16:creationId xmlns:a16="http://schemas.microsoft.com/office/drawing/2014/main" id="{9D38B784-E4A1-A07B-0DEC-99C2FEF8BD5C}"/>
              </a:ext>
            </a:extLst>
          </p:cNvPr>
          <p:cNvGraphicFramePr>
            <a:graphicFrameLocks noGrp="1"/>
          </p:cNvGraphicFramePr>
          <p:nvPr>
            <p:extLst>
              <p:ext uri="{D42A27DB-BD31-4B8C-83A1-F6EECF244321}">
                <p14:modId xmlns:p14="http://schemas.microsoft.com/office/powerpoint/2010/main" val="2562456872"/>
              </p:ext>
            </p:extLst>
          </p:nvPr>
        </p:nvGraphicFramePr>
        <p:xfrm>
          <a:off x="446532" y="1957253"/>
          <a:ext cx="3802244" cy="1476693"/>
        </p:xfrm>
        <a:graphic>
          <a:graphicData uri="http://schemas.openxmlformats.org/drawingml/2006/table">
            <a:tbl>
              <a:tblPr firstRow="1" bandRow="1">
                <a:tableStyleId>{68D230F3-CF80-4859-8CE7-A43EE81993B5}</a:tableStyleId>
              </a:tblPr>
              <a:tblGrid>
                <a:gridCol w="861215">
                  <a:extLst>
                    <a:ext uri="{9D8B030D-6E8A-4147-A177-3AD203B41FA5}">
                      <a16:colId xmlns:a16="http://schemas.microsoft.com/office/drawing/2014/main" val="4052484488"/>
                    </a:ext>
                  </a:extLst>
                </a:gridCol>
                <a:gridCol w="1568933">
                  <a:extLst>
                    <a:ext uri="{9D8B030D-6E8A-4147-A177-3AD203B41FA5}">
                      <a16:colId xmlns:a16="http://schemas.microsoft.com/office/drawing/2014/main" val="1310373919"/>
                    </a:ext>
                  </a:extLst>
                </a:gridCol>
                <a:gridCol w="1372096">
                  <a:extLst>
                    <a:ext uri="{9D8B030D-6E8A-4147-A177-3AD203B41FA5}">
                      <a16:colId xmlns:a16="http://schemas.microsoft.com/office/drawing/2014/main" val="3759895469"/>
                    </a:ext>
                  </a:extLst>
                </a:gridCol>
              </a:tblGrid>
              <a:tr h="252492">
                <a:tc>
                  <a:txBody>
                    <a:bodyPr/>
                    <a:lstStyle/>
                    <a:p>
                      <a:pPr algn="l" fontAlgn="ctr"/>
                      <a:r>
                        <a:rPr lang="de-AT" sz="1000" b="1" i="0" u="none" strike="noStrike" dirty="0">
                          <a:solidFill>
                            <a:srgbClr val="0E4067"/>
                          </a:solidFill>
                          <a:effectLst/>
                          <a:latin typeface="Montserrat" panose="00000500000000000000" pitchFamily="2" charset="0"/>
                        </a:rPr>
                        <a:t>Q1/2022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panose="000005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panose="000005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1" i="0" u="none" strike="noStrike" dirty="0">
                          <a:solidFill>
                            <a:srgbClr val="0E4067"/>
                          </a:solidFill>
                          <a:effectLst/>
                          <a:latin typeface="Montserrat" panose="000005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1" i="0" u="none" strike="noStrike" dirty="0">
                          <a:solidFill>
                            <a:srgbClr val="0E4067"/>
                          </a:solidFill>
                          <a:effectLst/>
                          <a:latin typeface="Montserrat" panose="000005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1" i="0" u="none" strike="noStrike" dirty="0">
                          <a:solidFill>
                            <a:srgbClr val="0E4067"/>
                          </a:solidFill>
                          <a:effectLst/>
                          <a:latin typeface="Montserrat" panose="000005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1" i="0" u="none" strike="noStrike" dirty="0">
                          <a:solidFill>
                            <a:srgbClr val="0E4067"/>
                          </a:solidFill>
                          <a:effectLst/>
                          <a:latin typeface="Montserrat" panose="000005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graphicFrame>
        <p:nvGraphicFramePr>
          <p:cNvPr id="5" name="Tabelle 15">
            <a:extLst>
              <a:ext uri="{FF2B5EF4-FFF2-40B4-BE49-F238E27FC236}">
                <a16:creationId xmlns:a16="http://schemas.microsoft.com/office/drawing/2014/main" id="{8EEAFEE4-1D02-8587-35FE-6E5ACFDB93EF}"/>
              </a:ext>
            </a:extLst>
          </p:cNvPr>
          <p:cNvGraphicFramePr>
            <a:graphicFrameLocks noGrp="1"/>
          </p:cNvGraphicFramePr>
          <p:nvPr>
            <p:extLst>
              <p:ext uri="{D42A27DB-BD31-4B8C-83A1-F6EECF244321}">
                <p14:modId xmlns:p14="http://schemas.microsoft.com/office/powerpoint/2010/main" val="600530231"/>
              </p:ext>
            </p:extLst>
          </p:nvPr>
        </p:nvGraphicFramePr>
        <p:xfrm>
          <a:off x="4742344" y="1952307"/>
          <a:ext cx="3802244" cy="1476693"/>
        </p:xfrm>
        <a:graphic>
          <a:graphicData uri="http://schemas.openxmlformats.org/drawingml/2006/table">
            <a:tbl>
              <a:tblPr firstRow="1" bandRow="1">
                <a:tableStyleId>{68D230F3-CF80-4859-8CE7-A43EE81993B5}</a:tableStyleId>
              </a:tblPr>
              <a:tblGrid>
                <a:gridCol w="845560">
                  <a:extLst>
                    <a:ext uri="{9D8B030D-6E8A-4147-A177-3AD203B41FA5}">
                      <a16:colId xmlns:a16="http://schemas.microsoft.com/office/drawing/2014/main" val="4052484488"/>
                    </a:ext>
                  </a:extLst>
                </a:gridCol>
                <a:gridCol w="1584828">
                  <a:extLst>
                    <a:ext uri="{9D8B030D-6E8A-4147-A177-3AD203B41FA5}">
                      <a16:colId xmlns:a16="http://schemas.microsoft.com/office/drawing/2014/main" val="1310373919"/>
                    </a:ext>
                  </a:extLst>
                </a:gridCol>
                <a:gridCol w="1371856">
                  <a:extLst>
                    <a:ext uri="{9D8B030D-6E8A-4147-A177-3AD203B41FA5}">
                      <a16:colId xmlns:a16="http://schemas.microsoft.com/office/drawing/2014/main" val="3759895469"/>
                    </a:ext>
                  </a:extLst>
                </a:gridCol>
              </a:tblGrid>
              <a:tr h="252492">
                <a:tc>
                  <a:txBody>
                    <a:bodyPr/>
                    <a:lstStyle/>
                    <a:p>
                      <a:pPr algn="l" fontAlgn="ctr"/>
                      <a:r>
                        <a:rPr lang="de-AT" sz="1000" b="1" i="0" u="none" strike="noStrike" dirty="0">
                          <a:solidFill>
                            <a:srgbClr val="0E4067"/>
                          </a:solidFill>
                          <a:effectLst/>
                          <a:latin typeface="Montserrat" panose="00000500000000000000" pitchFamily="2" charset="0"/>
                        </a:rPr>
                        <a:t>Q2/2022</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panose="000005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panose="000005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252492">
                <a:tc>
                  <a:txBody>
                    <a:bodyPr/>
                    <a:lstStyle/>
                    <a:p>
                      <a:pPr algn="l" fontAlgn="ctr"/>
                      <a:r>
                        <a:rPr lang="de-AT" sz="1000" b="1" i="0" u="none" strike="noStrike" dirty="0">
                          <a:solidFill>
                            <a:srgbClr val="0E4067"/>
                          </a:solidFill>
                          <a:effectLst/>
                          <a:latin typeface="Montserrat" panose="00000500000000000000" pitchFamily="2" charset="0"/>
                        </a:rPr>
                        <a:t>ESG Rating</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T w="12700" cap="flat" cmpd="sng" algn="ctr">
                      <a:solidFill>
                        <a:srgbClr val="006E44"/>
                      </a:solidFill>
                      <a:prstDash val="solid"/>
                      <a:round/>
                      <a:headEnd type="none" w="med" len="med"/>
                      <a:tailEnd type="none" w="med" len="med"/>
                    </a:lnT>
                    <a:noFill/>
                  </a:tcPr>
                </a:tc>
                <a:tc>
                  <a:txBody>
                    <a:bodyPr/>
                    <a:lstStyle/>
                    <a:p>
                      <a:pPr algn="ctr" fontAlgn="ctr"/>
                      <a:r>
                        <a:rPr lang="de-AT" sz="1000" b="0" i="0" u="none" strike="noStrike">
                          <a:solidFill>
                            <a:srgbClr val="0E4067"/>
                          </a:solidFill>
                          <a:effectLst/>
                          <a:latin typeface="Montserrat" panose="00000500000000000000" pitchFamily="2" charset="0"/>
                        </a:rPr>
                        <a:t>BB</a:t>
                      </a:r>
                    </a:p>
                  </a:txBody>
                  <a:tcPr marL="9525" marR="9525" marT="9525"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52492">
                <a:tc>
                  <a:txBody>
                    <a:bodyPr/>
                    <a:lstStyle/>
                    <a:p>
                      <a:pPr algn="l" fontAlgn="ctr"/>
                      <a:r>
                        <a:rPr lang="de-AT" sz="1000" b="1" i="0" u="none" strike="noStrike" dirty="0">
                          <a:solidFill>
                            <a:srgbClr val="0E4067"/>
                          </a:solidFill>
                          <a:effectLst/>
                          <a:latin typeface="Montserrat" panose="00000500000000000000" pitchFamily="2" charset="0"/>
                        </a:rPr>
                        <a:t>E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277065795"/>
                  </a:ext>
                </a:extLst>
              </a:tr>
              <a:tr h="252492">
                <a:tc>
                  <a:txBody>
                    <a:bodyPr/>
                    <a:lstStyle/>
                    <a:p>
                      <a:pPr algn="l" fontAlgn="ctr"/>
                      <a:r>
                        <a:rPr lang="de-AT" sz="1000" b="1" i="0" u="none" strike="noStrike" dirty="0">
                          <a:solidFill>
                            <a:srgbClr val="0E4067"/>
                          </a:solidFill>
                          <a:effectLst/>
                          <a:latin typeface="Montserrat" panose="00000500000000000000" pitchFamily="2" charset="0"/>
                        </a:rPr>
                        <a:t>S Rating</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A</a:t>
                      </a:r>
                    </a:p>
                  </a:txBody>
                  <a:tcPr marL="9525" marR="9525" marT="9525" marB="0" anchor="ctr">
                    <a:noFill/>
                  </a:tcPr>
                </a:tc>
                <a:tc>
                  <a:txBody>
                    <a:bodyPr/>
                    <a:lstStyle/>
                    <a:p>
                      <a:pPr algn="ctr" fontAlgn="ctr"/>
                      <a:r>
                        <a:rPr lang="de-AT" sz="1000" b="0" i="0" u="none" strike="noStrike" dirty="0">
                          <a:solidFill>
                            <a:srgbClr val="0E4067"/>
                          </a:solidFill>
                          <a:effectLst/>
                          <a:latin typeface="Montserrat" panose="00000500000000000000" pitchFamily="2" charset="0"/>
                        </a:rPr>
                        <a:t>BB</a:t>
                      </a:r>
                    </a:p>
                  </a:txBody>
                  <a:tcPr marL="9525" marR="9525" marT="9525" marB="0" anchor="ctr">
                    <a:noFill/>
                  </a:tcPr>
                </a:tc>
                <a:extLst>
                  <a:ext uri="{0D108BD9-81ED-4DB2-BD59-A6C34878D82A}">
                    <a16:rowId xmlns:a16="http://schemas.microsoft.com/office/drawing/2014/main" val="1974697493"/>
                  </a:ext>
                </a:extLst>
              </a:tr>
              <a:tr h="252492">
                <a:tc>
                  <a:txBody>
                    <a:bodyPr/>
                    <a:lstStyle/>
                    <a:p>
                      <a:pPr algn="l" fontAlgn="ctr"/>
                      <a:r>
                        <a:rPr lang="de-AT" sz="1000" b="1" i="0" u="none" strike="noStrike" dirty="0">
                          <a:solidFill>
                            <a:srgbClr val="0E4067"/>
                          </a:solidFill>
                          <a:effectLst/>
                          <a:latin typeface="Montserrat" panose="00000500000000000000" pitchFamily="2" charset="0"/>
                        </a:rPr>
                        <a:t>G Rating</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a:solidFill>
                            <a:srgbClr val="0E4067"/>
                          </a:solidFill>
                          <a:effectLst/>
                          <a:latin typeface="Montserrat" panose="00000500000000000000" pitchFamily="2" charset="0"/>
                        </a:rPr>
                        <a:t>BBB</a:t>
                      </a:r>
                    </a:p>
                  </a:txBody>
                  <a:tcPr marL="9525" marR="9525" marT="9525" marB="0" anchor="ctr">
                    <a:lnB w="12700" cap="flat" cmpd="sng" algn="ctr">
                      <a:solidFill>
                        <a:srgbClr val="006E44"/>
                      </a:solidFill>
                      <a:prstDash val="solid"/>
                      <a:round/>
                      <a:headEnd type="none" w="med" len="med"/>
                      <a:tailEnd type="none" w="med" len="med"/>
                    </a:lnB>
                    <a:noFill/>
                  </a:tcPr>
                </a:tc>
                <a:tc>
                  <a:txBody>
                    <a:bodyPr/>
                    <a:lstStyle/>
                    <a:p>
                      <a:pPr algn="ctr" fontAlgn="ctr"/>
                      <a:r>
                        <a:rPr lang="de-AT" sz="1000" b="0" i="0" u="none" strike="noStrike" dirty="0">
                          <a:solidFill>
                            <a:srgbClr val="0E4067"/>
                          </a:solidFill>
                          <a:effectLst/>
                          <a:latin typeface="Montserrat" panose="00000500000000000000" pitchFamily="2" charset="0"/>
                        </a:rPr>
                        <a:t>BBB</a:t>
                      </a:r>
                    </a:p>
                  </a:txBody>
                  <a:tcPr marL="9525" marR="9525" marT="9525"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44808243"/>
                  </a:ext>
                </a:extLst>
              </a:tr>
            </a:tbl>
          </a:graphicData>
        </a:graphic>
      </p:graphicFrame>
    </p:spTree>
    <p:extLst>
      <p:ext uri="{BB962C8B-B14F-4D97-AF65-F5344CB8AC3E}">
        <p14:creationId xmlns:p14="http://schemas.microsoft.com/office/powerpoint/2010/main" val="189278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9C06B3E-6D3E-A32E-6472-060C0AFB9045}"/>
              </a:ext>
            </a:extLst>
          </p:cNvPr>
          <p:cNvSpPr txBox="1"/>
          <p:nvPr/>
        </p:nvSpPr>
        <p:spPr>
          <a:xfrm>
            <a:off x="3086100" y="2686050"/>
            <a:ext cx="5010150" cy="1631216"/>
          </a:xfrm>
          <a:prstGeom prst="rect">
            <a:avLst/>
          </a:prstGeom>
          <a:noFill/>
        </p:spPr>
        <p:txBody>
          <a:bodyPr wrap="square" rtlCol="0">
            <a:spAutoFit/>
          </a:bodyPr>
          <a:lstStyle/>
          <a:p>
            <a:r>
              <a:rPr lang="de-AT" sz="5000" dirty="0">
                <a:solidFill>
                  <a:schemeClr val="bg1"/>
                </a:solidFill>
                <a:latin typeface="Montserrat "/>
              </a:rPr>
              <a:t>KPI HISTORIE 2024</a:t>
            </a:r>
          </a:p>
        </p:txBody>
      </p:sp>
    </p:spTree>
    <p:extLst>
      <p:ext uri="{BB962C8B-B14F-4D97-AF65-F5344CB8AC3E}">
        <p14:creationId xmlns:p14="http://schemas.microsoft.com/office/powerpoint/2010/main" val="343681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255F640-BD31-55A8-AD0C-384B690921EC}"/>
              </a:ext>
            </a:extLst>
          </p:cNvPr>
          <p:cNvSpPr>
            <a:spLocks noGrp="1"/>
          </p:cNvSpPr>
          <p:nvPr>
            <p:ph type="body" sz="quarter" idx="13"/>
          </p:nvPr>
        </p:nvSpPr>
        <p:spPr/>
        <p:txBody>
          <a:bodyPr/>
          <a:lstStyle/>
          <a:p>
            <a:r>
              <a:rPr lang="de-AT" dirty="0"/>
              <a:t>KPI Historie 2024</a:t>
            </a:r>
          </a:p>
        </p:txBody>
      </p:sp>
      <p:sp>
        <p:nvSpPr>
          <p:cNvPr id="3" name="Titel 2">
            <a:extLst>
              <a:ext uri="{FF2B5EF4-FFF2-40B4-BE49-F238E27FC236}">
                <a16:creationId xmlns:a16="http://schemas.microsoft.com/office/drawing/2014/main" id="{DDCA7515-5F5F-B5FF-233F-0CA46048C66F}"/>
              </a:ext>
            </a:extLst>
          </p:cNvPr>
          <p:cNvSpPr>
            <a:spLocks noGrp="1"/>
          </p:cNvSpPr>
          <p:nvPr>
            <p:ph type="title"/>
          </p:nvPr>
        </p:nvSpPr>
        <p:spPr/>
        <p:txBody>
          <a:bodyPr/>
          <a:lstStyle/>
          <a:p>
            <a:r>
              <a:rPr lang="de-AT" dirty="0"/>
              <a:t>CONVEX CONSERVATIVE SUSTAINABLE</a:t>
            </a:r>
          </a:p>
        </p:txBody>
      </p:sp>
      <p:graphicFrame>
        <p:nvGraphicFramePr>
          <p:cNvPr id="5" name="Tabelle 15">
            <a:extLst>
              <a:ext uri="{FF2B5EF4-FFF2-40B4-BE49-F238E27FC236}">
                <a16:creationId xmlns:a16="http://schemas.microsoft.com/office/drawing/2014/main" id="{986F3FCA-5F84-D424-69C2-A72C0EBB7597}"/>
              </a:ext>
            </a:extLst>
          </p:cNvPr>
          <p:cNvGraphicFramePr>
            <a:graphicFrameLocks noGrp="1"/>
          </p:cNvGraphicFramePr>
          <p:nvPr>
            <p:extLst>
              <p:ext uri="{D42A27DB-BD31-4B8C-83A1-F6EECF244321}">
                <p14:modId xmlns:p14="http://schemas.microsoft.com/office/powerpoint/2010/main" val="2341663653"/>
              </p:ext>
            </p:extLst>
          </p:nvPr>
        </p:nvGraphicFramePr>
        <p:xfrm>
          <a:off x="446532" y="1983660"/>
          <a:ext cx="8150953" cy="1567783"/>
        </p:xfrm>
        <a:graphic>
          <a:graphicData uri="http://schemas.openxmlformats.org/drawingml/2006/table">
            <a:tbl>
              <a:tblPr firstRow="1" bandRow="1">
                <a:tableStyleId>{68D230F3-CF80-4859-8CE7-A43EE81993B5}</a:tableStyleId>
              </a:tblPr>
              <a:tblGrid>
                <a:gridCol w="3649218">
                  <a:extLst>
                    <a:ext uri="{9D8B030D-6E8A-4147-A177-3AD203B41FA5}">
                      <a16:colId xmlns:a16="http://schemas.microsoft.com/office/drawing/2014/main" val="4052484488"/>
                    </a:ext>
                  </a:extLst>
                </a:gridCol>
                <a:gridCol w="2009775">
                  <a:extLst>
                    <a:ext uri="{9D8B030D-6E8A-4147-A177-3AD203B41FA5}">
                      <a16:colId xmlns:a16="http://schemas.microsoft.com/office/drawing/2014/main" val="1310373919"/>
                    </a:ext>
                  </a:extLst>
                </a:gridCol>
                <a:gridCol w="885825">
                  <a:extLst>
                    <a:ext uri="{9D8B030D-6E8A-4147-A177-3AD203B41FA5}">
                      <a16:colId xmlns:a16="http://schemas.microsoft.com/office/drawing/2014/main" val="3759895469"/>
                    </a:ext>
                  </a:extLst>
                </a:gridCol>
                <a:gridCol w="1606135">
                  <a:extLst>
                    <a:ext uri="{9D8B030D-6E8A-4147-A177-3AD203B41FA5}">
                      <a16:colId xmlns:a16="http://schemas.microsoft.com/office/drawing/2014/main" val="1045667136"/>
                    </a:ext>
                  </a:extLst>
                </a:gridCol>
              </a:tblGrid>
              <a:tr h="344282">
                <a:tc>
                  <a:txBody>
                    <a:bodyPr/>
                    <a:lstStyle/>
                    <a:p>
                      <a:pPr algn="l" fontAlgn="ctr"/>
                      <a:r>
                        <a:rPr lang="de-AT" sz="1000" b="1" i="0" u="none" strike="noStrike" dirty="0">
                          <a:solidFill>
                            <a:srgbClr val="0E4067"/>
                          </a:solidFill>
                          <a:effectLst/>
                          <a:latin typeface="Montserrat SemiBold" panose="00000700000000000000" pitchFamily="2" charset="0"/>
                        </a:rPr>
                        <a:t>Q1/2024</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p>
                      <a:pPr algn="r" fontAlgn="ctr"/>
                      <a:endParaRPr lang="de-AT" sz="1000" b="1" i="0" u="none" strike="noStrike" dirty="0">
                        <a:solidFill>
                          <a:srgbClr val="0E4067"/>
                        </a:solidFill>
                        <a:effectLst/>
                        <a:latin typeface="Montserrat SemiBold" panose="00000700000000000000" pitchFamily="2" charset="0"/>
                      </a:endParaRP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195,29</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400,84</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563,81</a:t>
                      </a:r>
                    </a:p>
                  </a:txBody>
                  <a:tcPr marL="68580" marR="6858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6,22</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4,77</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4,22</a:t>
                      </a:r>
                    </a:p>
                  </a:txBody>
                  <a:tcPr marL="68580" marR="6858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15,19</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372,80</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1072,58</a:t>
                      </a:r>
                    </a:p>
                  </a:txBody>
                  <a:tcPr marL="68580" marR="6858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9.787,82</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19.679,13</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9.691,32</a:t>
                      </a:r>
                    </a:p>
                  </a:txBody>
                  <a:tcPr marL="68580" marR="6858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sp>
        <p:nvSpPr>
          <p:cNvPr id="6" name="Textfeld 5">
            <a:extLst>
              <a:ext uri="{FF2B5EF4-FFF2-40B4-BE49-F238E27FC236}">
                <a16:creationId xmlns:a16="http://schemas.microsoft.com/office/drawing/2014/main" id="{38ACC67D-7877-1E86-D7E8-E18DBB5B4F57}"/>
              </a:ext>
            </a:extLst>
          </p:cNvPr>
          <p:cNvSpPr txBox="1"/>
          <p:nvPr/>
        </p:nvSpPr>
        <p:spPr>
          <a:xfrm>
            <a:off x="446532" y="6319217"/>
            <a:ext cx="5497878" cy="200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AT" sz="700" b="0" i="0" u="none" strike="noStrike" cap="none" spc="0" normalizeH="0" baseline="0" dirty="0">
                <a:ln>
                  <a:noFill/>
                </a:ln>
                <a:solidFill>
                  <a:srgbClr val="0E4067"/>
                </a:solidFill>
                <a:effectLst/>
                <a:uFillTx/>
                <a:latin typeface="Montserrat" panose="00000500000000000000" pitchFamily="2" charset="0"/>
                <a:sym typeface="Calibri"/>
              </a:rPr>
              <a:t>Quelle: The Value Group</a:t>
            </a:r>
          </a:p>
        </p:txBody>
      </p:sp>
      <p:graphicFrame>
        <p:nvGraphicFramePr>
          <p:cNvPr id="4" name="Tabelle 15">
            <a:extLst>
              <a:ext uri="{FF2B5EF4-FFF2-40B4-BE49-F238E27FC236}">
                <a16:creationId xmlns:a16="http://schemas.microsoft.com/office/drawing/2014/main" id="{436C76F3-D30A-20A0-480F-65858D94ECC3}"/>
              </a:ext>
            </a:extLst>
          </p:cNvPr>
          <p:cNvGraphicFramePr>
            <a:graphicFrameLocks noGrp="1"/>
          </p:cNvGraphicFramePr>
          <p:nvPr>
            <p:extLst>
              <p:ext uri="{D42A27DB-BD31-4B8C-83A1-F6EECF244321}">
                <p14:modId xmlns:p14="http://schemas.microsoft.com/office/powerpoint/2010/main" val="1237504159"/>
              </p:ext>
            </p:extLst>
          </p:nvPr>
        </p:nvGraphicFramePr>
        <p:xfrm>
          <a:off x="446531" y="3736260"/>
          <a:ext cx="8150953" cy="1445340"/>
        </p:xfrm>
        <a:graphic>
          <a:graphicData uri="http://schemas.openxmlformats.org/drawingml/2006/table">
            <a:tbl>
              <a:tblPr firstRow="1" bandRow="1">
                <a:tableStyleId>{68D230F3-CF80-4859-8CE7-A43EE81993B5}</a:tableStyleId>
              </a:tblPr>
              <a:tblGrid>
                <a:gridCol w="3649218">
                  <a:extLst>
                    <a:ext uri="{9D8B030D-6E8A-4147-A177-3AD203B41FA5}">
                      <a16:colId xmlns:a16="http://schemas.microsoft.com/office/drawing/2014/main" val="4052484488"/>
                    </a:ext>
                  </a:extLst>
                </a:gridCol>
                <a:gridCol w="2009775">
                  <a:extLst>
                    <a:ext uri="{9D8B030D-6E8A-4147-A177-3AD203B41FA5}">
                      <a16:colId xmlns:a16="http://schemas.microsoft.com/office/drawing/2014/main" val="1310373919"/>
                    </a:ext>
                  </a:extLst>
                </a:gridCol>
                <a:gridCol w="885825">
                  <a:extLst>
                    <a:ext uri="{9D8B030D-6E8A-4147-A177-3AD203B41FA5}">
                      <a16:colId xmlns:a16="http://schemas.microsoft.com/office/drawing/2014/main" val="3759895469"/>
                    </a:ext>
                  </a:extLst>
                </a:gridCol>
                <a:gridCol w="1606135">
                  <a:extLst>
                    <a:ext uri="{9D8B030D-6E8A-4147-A177-3AD203B41FA5}">
                      <a16:colId xmlns:a16="http://schemas.microsoft.com/office/drawing/2014/main" val="1045667136"/>
                    </a:ext>
                  </a:extLst>
                </a:gridCol>
              </a:tblGrid>
              <a:tr h="344282">
                <a:tc>
                  <a:txBody>
                    <a:bodyPr/>
                    <a:lstStyle/>
                    <a:p>
                      <a:pPr algn="l" fontAlgn="ctr"/>
                      <a:r>
                        <a:rPr lang="de-AT" sz="1000" b="0" i="0" u="none" strike="noStrike" dirty="0">
                          <a:solidFill>
                            <a:srgbClr val="0E4067"/>
                          </a:solidFill>
                          <a:effectLst/>
                          <a:latin typeface="Montserrat SemiBold" panose="00000700000000000000" pitchFamily="2" charset="0"/>
                        </a:rPr>
                        <a:t>Q2/2024</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06E44"/>
                          </a:solidFill>
                          <a:effectLst/>
                          <a:latin typeface="Montserrat SemiBold" panose="00000700000000000000" pitchFamily="2" charset="0"/>
                        </a:rPr>
                        <a:t>CONVEX Conservative Sustainable Convertibles</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1" i="0" u="none" strike="noStrike" dirty="0">
                          <a:solidFill>
                            <a:srgbClr val="0E4067"/>
                          </a:solidFill>
                          <a:effectLst/>
                          <a:latin typeface="Montserrat SemiBold" panose="00000700000000000000" pitchFamily="2" charset="0"/>
                        </a:rPr>
                        <a:t>Universum</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tc>
                  <a:txBody>
                    <a:bodyPr/>
                    <a:lstStyle/>
                    <a:p>
                      <a:pPr algn="ctr" fontAlgn="ctr"/>
                      <a:r>
                        <a:rPr lang="de-AT" sz="1000" b="0" i="0" u="none" strike="noStrike" dirty="0">
                          <a:solidFill>
                            <a:srgbClr val="0E4067"/>
                          </a:solidFill>
                          <a:effectLst/>
                          <a:latin typeface="Montserrat SemiBold" panose="00000700000000000000" pitchFamily="2" charset="0"/>
                        </a:rPr>
                        <a:t>Interne</a:t>
                      </a:r>
                    </a:p>
                    <a:p>
                      <a:pPr algn="ctr" fontAlgn="ctr"/>
                      <a:r>
                        <a:rPr lang="de-AT" sz="1000" b="0" i="0" u="none" strike="noStrike" dirty="0">
                          <a:solidFill>
                            <a:srgbClr val="0E4067"/>
                          </a:solidFill>
                          <a:effectLst/>
                          <a:latin typeface="Montserrat SemiBold" panose="00000700000000000000" pitchFamily="2" charset="0"/>
                        </a:rPr>
                        <a:t>Vergleichsgröße</a:t>
                      </a:r>
                    </a:p>
                  </a:txBody>
                  <a:tcPr marL="9525" marR="9525" marT="9525" marB="0" anchor="ctr">
                    <a:lnT w="12700" cap="flat" cmpd="sng" algn="ctr">
                      <a:solidFill>
                        <a:srgbClr val="006E44"/>
                      </a:solidFill>
                      <a:prstDash val="solid"/>
                      <a:round/>
                      <a:headEnd type="none" w="med" len="med"/>
                      <a:tailEnd type="none" w="med" len="med"/>
                    </a:lnT>
                    <a:lnB w="12700" cap="flat" cmpd="sng" algn="ctr">
                      <a:solidFill>
                        <a:srgbClr val="006E44"/>
                      </a:solidFill>
                      <a:prstDash val="solid"/>
                      <a:round/>
                      <a:headEnd type="none" w="med" len="med"/>
                      <a:tailEnd type="none" w="med" len="med"/>
                    </a:lnB>
                  </a:tcPr>
                </a:tc>
                <a:extLst>
                  <a:ext uri="{0D108BD9-81ED-4DB2-BD59-A6C34878D82A}">
                    <a16:rowId xmlns:a16="http://schemas.microsoft.com/office/drawing/2014/main" val="3361051143"/>
                  </a:ext>
                </a:extLst>
              </a:tr>
              <a:tr h="300128">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CO2-Fussabdruck in Tonnen CO2 je Mio. EUR Umsatz</a:t>
                      </a:r>
                    </a:p>
                  </a:txBody>
                  <a:tcPr marL="44450" marR="4445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231,73</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400,84</a:t>
                      </a:r>
                    </a:p>
                  </a:txBody>
                  <a:tcPr marL="68580" marR="68580" marT="0" marB="0" anchor="ctr">
                    <a:lnT w="12700" cap="flat" cmpd="sng" algn="ctr">
                      <a:solidFill>
                        <a:srgbClr val="006E44"/>
                      </a:solidFill>
                      <a:prstDash val="solid"/>
                      <a:round/>
                      <a:headEnd type="none" w="med" len="med"/>
                      <a:tailEnd type="none" w="med" len="med"/>
                    </a:lnT>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563,45</a:t>
                      </a:r>
                    </a:p>
                  </a:txBody>
                  <a:tcPr marL="68580" marR="68580" marT="0" marB="0" anchor="ctr">
                    <a:lnT w="12700" cap="flat" cmpd="sng" algn="ctr">
                      <a:solidFill>
                        <a:srgbClr val="006E44"/>
                      </a:solidFill>
                      <a:prstDash val="solid"/>
                      <a:round/>
                      <a:headEnd type="none" w="med" len="med"/>
                      <a:tailEnd type="none" w="med" len="med"/>
                    </a:lnT>
                    <a:noFill/>
                  </a:tcPr>
                </a:tc>
                <a:extLst>
                  <a:ext uri="{0D108BD9-81ED-4DB2-BD59-A6C34878D82A}">
                    <a16:rowId xmlns:a16="http://schemas.microsoft.com/office/drawing/2014/main" val="1037327588"/>
                  </a:ext>
                </a:extLst>
              </a:tr>
              <a:tr h="201470">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Arbeitsunfälle pro 1 Mio. Arbeitsstunden</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4,12</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5,31</a:t>
                      </a: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4,34</a:t>
                      </a:r>
                    </a:p>
                  </a:txBody>
                  <a:tcPr marL="68580" marR="68580" marT="0" marB="0" anchor="ctr">
                    <a:noFill/>
                  </a:tcPr>
                </a:tc>
                <a:extLst>
                  <a:ext uri="{0D108BD9-81ED-4DB2-BD59-A6C34878D82A}">
                    <a16:rowId xmlns:a16="http://schemas.microsoft.com/office/drawing/2014/main" val="1974697493"/>
                  </a:ext>
                </a:extLst>
              </a:tr>
              <a:tr h="305719">
                <a:tc>
                  <a:txBody>
                    <a:bodyPr/>
                    <a:lstStyle/>
                    <a:p>
                      <a:pPr algn="l"/>
                      <a:r>
                        <a:rPr lang="de-AT" sz="1000" b="0" dirty="0">
                          <a:solidFill>
                            <a:srgbClr val="0E4067"/>
                          </a:solidFill>
                          <a:effectLst/>
                          <a:latin typeface="Montserrat" panose="00000500000000000000" pitchFamily="2" charset="0"/>
                          <a:ea typeface="Calibri" panose="020F0502020204030204" pitchFamily="34" charset="0"/>
                        </a:rPr>
                        <a:t>Abfall in Tonnen je 1 Mio. EUR Umsatz</a:t>
                      </a:r>
                    </a:p>
                  </a:txBody>
                  <a:tcPr marL="44450" marR="4445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14,73</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368,43</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1057,66</a:t>
                      </a:r>
                    </a:p>
                  </a:txBody>
                  <a:tcPr marL="68580" marR="68580" marT="0" marB="0" anchor="ctr">
                    <a:noFill/>
                  </a:tcPr>
                </a:tc>
                <a:extLst>
                  <a:ext uri="{0D108BD9-81ED-4DB2-BD59-A6C34878D82A}">
                    <a16:rowId xmlns:a16="http://schemas.microsoft.com/office/drawing/2014/main" val="444808243"/>
                  </a:ext>
                </a:extLst>
              </a:tr>
              <a:tr h="293741">
                <a:tc>
                  <a:txBody>
                    <a:bodyPr/>
                    <a:lstStyle/>
                    <a:p>
                      <a:pPr algn="l"/>
                      <a:r>
                        <a:rPr lang="de-DE" sz="1000" b="0" dirty="0">
                          <a:solidFill>
                            <a:srgbClr val="0E4067"/>
                          </a:solidFill>
                          <a:effectLst/>
                          <a:latin typeface="Montserrat" panose="00000500000000000000" pitchFamily="2" charset="0"/>
                          <a:ea typeface="Calibri" panose="020F0502020204030204" pitchFamily="34" charset="0"/>
                        </a:rPr>
                        <a:t>Wasserverbrauch in Kubikmeter je 1 Mio. EUR Umsatz</a:t>
                      </a:r>
                      <a:endParaRPr lang="de-AT" sz="1000" b="0" dirty="0">
                        <a:solidFill>
                          <a:srgbClr val="0E4067"/>
                        </a:solidFill>
                        <a:effectLst/>
                        <a:latin typeface="Montserrat" panose="00000500000000000000" pitchFamily="2" charset="0"/>
                        <a:ea typeface="Calibri" panose="020F0502020204030204" pitchFamily="34" charset="0"/>
                      </a:endParaRPr>
                    </a:p>
                  </a:txBody>
                  <a:tcPr marL="44450" marR="4445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DE"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9.082,72</a:t>
                      </a:r>
                      <a:endPar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endParaRP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11.799,99</a:t>
                      </a:r>
                    </a:p>
                  </a:txBody>
                  <a:tcPr marL="68580" marR="68580" marT="0" marB="0" anchor="ctr">
                    <a:lnB w="12700" cap="flat" cmpd="sng" algn="ctr">
                      <a:solidFill>
                        <a:srgbClr val="006E44"/>
                      </a:solidFill>
                      <a:prstDash val="solid"/>
                      <a:round/>
                      <a:headEnd type="none" w="med" len="med"/>
                      <a:tailEnd type="none" w="med" len="med"/>
                    </a:lnB>
                    <a:noFill/>
                  </a:tcPr>
                </a:tc>
                <a:tc>
                  <a:txBody>
                    <a:bodyPr/>
                    <a:lstStyle/>
                    <a:p>
                      <a:pPr marL="0" marR="0" indent="0" algn="ctr" defTabSz="914400" rtl="0" latinLnBrk="0">
                        <a:lnSpc>
                          <a:spcPct val="100000"/>
                        </a:lnSpc>
                        <a:spcBef>
                          <a:spcPts val="0"/>
                        </a:spcBef>
                        <a:spcAft>
                          <a:spcPts val="0"/>
                        </a:spcAft>
                        <a:buClrTx/>
                        <a:buSzTx/>
                        <a:buFontTx/>
                        <a:buNone/>
                        <a:tabLst/>
                      </a:pPr>
                      <a:r>
                        <a:rPr lang="de-AT" sz="1000" b="0" i="0" u="none" strike="noStrike" cap="none" spc="0" baseline="0" dirty="0">
                          <a:ln>
                            <a:noFill/>
                          </a:ln>
                          <a:solidFill>
                            <a:srgbClr val="0E4067"/>
                          </a:solidFill>
                          <a:effectLst/>
                          <a:uFillTx/>
                          <a:latin typeface="Montserrat" panose="00000500000000000000" pitchFamily="2" charset="0"/>
                          <a:ea typeface="Calibri" panose="020F0502020204030204" pitchFamily="34" charset="0"/>
                          <a:cs typeface="+mn-cs"/>
                          <a:sym typeface="Montserrat Light"/>
                        </a:rPr>
                        <a:t>9.387,08</a:t>
                      </a:r>
                    </a:p>
                  </a:txBody>
                  <a:tcPr marL="68580" marR="68580" marT="0" marB="0" anchor="ctr">
                    <a:lnB w="12700" cap="flat" cmpd="sng" algn="ctr">
                      <a:solidFill>
                        <a:srgbClr val="006E44"/>
                      </a:solidFill>
                      <a:prstDash val="solid"/>
                      <a:round/>
                      <a:headEnd type="none" w="med" len="med"/>
                      <a:tailEnd type="none" w="med" len="med"/>
                    </a:lnB>
                    <a:noFill/>
                  </a:tcPr>
                </a:tc>
                <a:extLst>
                  <a:ext uri="{0D108BD9-81ED-4DB2-BD59-A6C34878D82A}">
                    <a16:rowId xmlns:a16="http://schemas.microsoft.com/office/drawing/2014/main" val="4006829157"/>
                  </a:ext>
                </a:extLst>
              </a:tr>
            </a:tbl>
          </a:graphicData>
        </a:graphic>
      </p:graphicFrame>
    </p:spTree>
    <p:extLst>
      <p:ext uri="{BB962C8B-B14F-4D97-AF65-F5344CB8AC3E}">
        <p14:creationId xmlns:p14="http://schemas.microsoft.com/office/powerpoint/2010/main" val="2968164476"/>
      </p:ext>
    </p:extLst>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5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Larissa">
  <a:themeElements>
    <a:clrScheme name="Lariss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arissa">
      <a:majorFont>
        <a:latin typeface="Calibri"/>
        <a:ea typeface="Calibri"/>
        <a:cs typeface="Calibri"/>
      </a:majorFont>
      <a:minorFont>
        <a:latin typeface="Helvetica"/>
        <a:ea typeface="Helvetica"/>
        <a:cs typeface="Helvetic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1160</Words>
  <Application>Microsoft Office PowerPoint</Application>
  <PresentationFormat>Bildschirmpräsentation (4:3)</PresentationFormat>
  <Paragraphs>414</Paragraphs>
  <Slides>16</Slides>
  <Notes>1</Notes>
  <HiddenSlides>0</HiddenSlides>
  <MMClips>0</MMClips>
  <ScaleCrop>false</ScaleCrop>
  <HeadingPairs>
    <vt:vector size="6" baseType="variant">
      <vt:variant>
        <vt:lpstr>Verwendete Schriftarten</vt:lpstr>
      </vt:variant>
      <vt:variant>
        <vt:i4>8</vt:i4>
      </vt:variant>
      <vt:variant>
        <vt:lpstr>Design</vt:lpstr>
      </vt:variant>
      <vt:variant>
        <vt:i4>5</vt:i4>
      </vt:variant>
      <vt:variant>
        <vt:lpstr>Folientitel</vt:lpstr>
      </vt:variant>
      <vt:variant>
        <vt:i4>16</vt:i4>
      </vt:variant>
    </vt:vector>
  </HeadingPairs>
  <TitlesOfParts>
    <vt:vector size="29" baseType="lpstr">
      <vt:lpstr>Montserrat SemiBold</vt:lpstr>
      <vt:lpstr>Calibri</vt:lpstr>
      <vt:lpstr>Arial</vt:lpstr>
      <vt:lpstr>Montserrat</vt:lpstr>
      <vt:lpstr>Montserrat Light</vt:lpstr>
      <vt:lpstr>Montserrat </vt:lpstr>
      <vt:lpstr>Montserrart</vt:lpstr>
      <vt:lpstr>Calibri Light</vt:lpstr>
      <vt:lpstr>2_Office</vt:lpstr>
      <vt:lpstr>5_Office</vt:lpstr>
      <vt:lpstr>Office</vt:lpstr>
      <vt:lpstr>4_Office</vt:lpstr>
      <vt:lpstr>1_Office</vt:lpstr>
      <vt:lpstr>PowerPoint-Präsentation</vt:lpstr>
      <vt:lpstr>PowerPoint-Präsentation</vt:lpstr>
      <vt:lpstr>CONVEX CONSERVATIVE SUSTAINABLE</vt:lpstr>
      <vt:lpstr>PowerPoint-Präsentation</vt:lpstr>
      <vt:lpstr>CONVEX CONSERVATIVE SUSTAINABLE</vt:lpstr>
      <vt:lpstr>PowerPoint-Präsentation</vt:lpstr>
      <vt:lpstr>CONVEX CONSERVATIVE SUSTAINABLE</vt:lpstr>
      <vt:lpstr>PowerPoint-Präsentation</vt:lpstr>
      <vt:lpstr>CONVEX CONSERVATIVE SUSTAINABLE</vt:lpstr>
      <vt:lpstr>PowerPoint-Präsentation</vt:lpstr>
      <vt:lpstr>CONVEX CONSERVATIVE SUSTAINABLE</vt:lpstr>
      <vt:lpstr>CONVEX CONSERVATIVE SUSTAINABLE</vt:lpstr>
      <vt:lpstr>PowerPoint-Präsentation</vt:lpstr>
      <vt:lpstr>CONVEX CONSERVATIVE SUSTAINABLE</vt:lpstr>
      <vt:lpstr>CONVEX CONSERVATIVE SUSTAINABLE</vt:lpstr>
      <vt:lpstr>WICHTIGE HINWEISE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Bernhard Birawe</dc:creator>
  <cp:lastModifiedBy>Stefanie Platt</cp:lastModifiedBy>
  <cp:revision>1504</cp:revision>
  <cp:lastPrinted>2020-07-07T11:48:36Z</cp:lastPrinted>
  <dcterms:modified xsi:type="dcterms:W3CDTF">2024-07-22T14:18:34Z</dcterms:modified>
</cp:coreProperties>
</file>